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93" r:id="rId5"/>
  </p:sldMasterIdLst>
  <p:notesMasterIdLst>
    <p:notesMasterId r:id="rId15"/>
  </p:notesMasterIdLst>
  <p:sldIdLst>
    <p:sldId id="257" r:id="rId6"/>
    <p:sldId id="285" r:id="rId7"/>
    <p:sldId id="335" r:id="rId8"/>
    <p:sldId id="336" r:id="rId9"/>
    <p:sldId id="337" r:id="rId10"/>
    <p:sldId id="338" r:id="rId11"/>
    <p:sldId id="339" r:id="rId12"/>
    <p:sldId id="333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AF935-3C23-467E-B661-C63C16FD231A}" type="doc">
      <dgm:prSet loTypeId="urn:microsoft.com/office/officeart/2005/8/layout/b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9C0821-897E-41F1-BE92-BB7B7F2CC125}">
      <dgm:prSet phldrT="[Text]" phldr="0" custT="1"/>
      <dgm:spPr/>
      <dgm:t>
        <a:bodyPr/>
        <a:lstStyle/>
        <a:p>
          <a:pPr rtl="0"/>
          <a:r>
            <a:rPr lang="en-US" sz="1400" dirty="0"/>
            <a:t>Restaurant Details</a:t>
          </a:r>
        </a:p>
      </dgm:t>
    </dgm:pt>
    <dgm:pt modelId="{9B2AE85B-C5E4-457B-A540-23B89CF6F122}" type="parTrans" cxnId="{9DA9DF44-C786-4D1D-8A89-98924C69DD2E}">
      <dgm:prSet/>
      <dgm:spPr/>
      <dgm:t>
        <a:bodyPr/>
        <a:lstStyle/>
        <a:p>
          <a:endParaRPr lang="en-US"/>
        </a:p>
      </dgm:t>
    </dgm:pt>
    <dgm:pt modelId="{ACE3474A-ECD9-404B-AE6E-39E79BC1D478}" type="sibTrans" cxnId="{9DA9DF44-C786-4D1D-8A89-98924C69DD2E}">
      <dgm:prSet/>
      <dgm:spPr/>
      <dgm:t>
        <a:bodyPr/>
        <a:lstStyle/>
        <a:p>
          <a:endParaRPr lang="en-US"/>
        </a:p>
      </dgm:t>
    </dgm:pt>
    <dgm:pt modelId="{18BBC0F8-5B6B-4006-A167-3B5FAB816B0B}">
      <dgm:prSet phldrT="[Text]" phldr="0" custT="1"/>
      <dgm:spPr/>
      <dgm:t>
        <a:bodyPr/>
        <a:lstStyle/>
        <a:p>
          <a:pPr rtl="0"/>
          <a:r>
            <a:rPr lang="en-US" sz="1050" dirty="0"/>
            <a:t>Name and location</a:t>
          </a:r>
        </a:p>
      </dgm:t>
    </dgm:pt>
    <dgm:pt modelId="{696B3048-A2D1-474A-9F02-FA04A0734E11}" type="parTrans" cxnId="{DCD4CC53-D3A6-4F69-A847-FD43D550A747}">
      <dgm:prSet/>
      <dgm:spPr/>
      <dgm:t>
        <a:bodyPr/>
        <a:lstStyle/>
        <a:p>
          <a:endParaRPr lang="en-US"/>
        </a:p>
      </dgm:t>
    </dgm:pt>
    <dgm:pt modelId="{061536AD-08A3-471E-9580-0E24ABAEBAB0}" type="sibTrans" cxnId="{DCD4CC53-D3A6-4F69-A847-FD43D550A747}">
      <dgm:prSet/>
      <dgm:spPr/>
      <dgm:t>
        <a:bodyPr/>
        <a:lstStyle/>
        <a:p>
          <a:endParaRPr lang="en-US"/>
        </a:p>
      </dgm:t>
    </dgm:pt>
    <dgm:pt modelId="{FAB286E1-E5FD-484B-9DC7-BA44287D4D9F}">
      <dgm:prSet phldrT="[Text]" custT="1"/>
      <dgm:spPr/>
      <dgm:t>
        <a:bodyPr/>
        <a:lstStyle/>
        <a:p>
          <a:r>
            <a:rPr lang="en-US" sz="1400" dirty="0"/>
            <a:t>Geographical Details</a:t>
          </a:r>
        </a:p>
      </dgm:t>
    </dgm:pt>
    <dgm:pt modelId="{E409061C-CB25-48C1-8899-B4B2D287FCC3}" type="parTrans" cxnId="{B08C4D6C-ED11-4835-AFDC-0594900E26B3}">
      <dgm:prSet/>
      <dgm:spPr/>
      <dgm:t>
        <a:bodyPr/>
        <a:lstStyle/>
        <a:p>
          <a:endParaRPr lang="en-US"/>
        </a:p>
      </dgm:t>
    </dgm:pt>
    <dgm:pt modelId="{DAEEA3EA-24AC-4DE1-AF1B-E79BBC8B303E}" type="sibTrans" cxnId="{B08C4D6C-ED11-4835-AFDC-0594900E26B3}">
      <dgm:prSet/>
      <dgm:spPr/>
      <dgm:t>
        <a:bodyPr/>
        <a:lstStyle/>
        <a:p>
          <a:endParaRPr lang="en-US"/>
        </a:p>
      </dgm:t>
    </dgm:pt>
    <dgm:pt modelId="{B6383459-693A-49B7-8FD3-3E55A6AF0A36}">
      <dgm:prSet phldrT="[Text]" phldr="0" custT="1"/>
      <dgm:spPr/>
      <dgm:t>
        <a:bodyPr/>
        <a:lstStyle/>
        <a:p>
          <a:r>
            <a:rPr lang="en-US" sz="1050" dirty="0"/>
            <a:t>Latitude, Longitude and </a:t>
          </a:r>
          <a:r>
            <a:rPr lang="en-US" sz="1050" dirty="0" err="1"/>
            <a:t>Zipcode</a:t>
          </a:r>
          <a:endParaRPr lang="en-US" sz="1050" dirty="0"/>
        </a:p>
      </dgm:t>
    </dgm:pt>
    <dgm:pt modelId="{C80B5AAE-00CB-4C25-BC41-C1828F748832}" type="parTrans" cxnId="{CA02CEE1-2691-42FF-A3DF-CDB565E4CEEE}">
      <dgm:prSet/>
      <dgm:spPr/>
      <dgm:t>
        <a:bodyPr/>
        <a:lstStyle/>
        <a:p>
          <a:endParaRPr lang="en-US"/>
        </a:p>
      </dgm:t>
    </dgm:pt>
    <dgm:pt modelId="{10BCDF8E-247B-4721-95C4-3D8E34DBA595}" type="sibTrans" cxnId="{CA02CEE1-2691-42FF-A3DF-CDB565E4CEEE}">
      <dgm:prSet/>
      <dgm:spPr/>
      <dgm:t>
        <a:bodyPr/>
        <a:lstStyle/>
        <a:p>
          <a:endParaRPr lang="en-US"/>
        </a:p>
      </dgm:t>
    </dgm:pt>
    <dgm:pt modelId="{F06857FA-1BB5-4C90-AD45-EB9846652999}">
      <dgm:prSet phldrT="[Text]" phldr="0" custT="1"/>
      <dgm:spPr/>
      <dgm:t>
        <a:bodyPr/>
        <a:lstStyle/>
        <a:p>
          <a:pPr rtl="0"/>
          <a:r>
            <a:rPr lang="en-US" sz="1050" dirty="0"/>
            <a:t>Popularity - Ratings and Review Count</a:t>
          </a:r>
        </a:p>
      </dgm:t>
    </dgm:pt>
    <dgm:pt modelId="{ED731608-360A-4C7F-8206-89D6CA6B4918}" type="parTrans" cxnId="{1D1A8DD3-CD0D-4707-8C68-CE0DA7284006}">
      <dgm:prSet/>
      <dgm:spPr/>
      <dgm:t>
        <a:bodyPr/>
        <a:lstStyle/>
        <a:p>
          <a:endParaRPr lang="en-US"/>
        </a:p>
      </dgm:t>
    </dgm:pt>
    <dgm:pt modelId="{40BC0EAB-6B79-458B-B46A-EBB1B1D0C385}" type="sibTrans" cxnId="{1D1A8DD3-CD0D-4707-8C68-CE0DA7284006}">
      <dgm:prSet/>
      <dgm:spPr/>
      <dgm:t>
        <a:bodyPr/>
        <a:lstStyle/>
        <a:p>
          <a:endParaRPr lang="en-US"/>
        </a:p>
      </dgm:t>
    </dgm:pt>
    <dgm:pt modelId="{4E6151DF-C541-483B-999A-AC038364F336}">
      <dgm:prSet phldrT="[Text]" phldr="0" custT="1"/>
      <dgm:spPr/>
      <dgm:t>
        <a:bodyPr/>
        <a:lstStyle/>
        <a:p>
          <a:r>
            <a:rPr lang="en-US" sz="1050" dirty="0"/>
            <a:t>Avg Street Review and Rating as per Google Maps</a:t>
          </a:r>
        </a:p>
      </dgm:t>
    </dgm:pt>
    <dgm:pt modelId="{551C1D26-9B8B-4DDD-AC80-040426A40FAE}" type="parTrans" cxnId="{2E32C22C-2A6E-4AA8-950E-D8A2ED506841}">
      <dgm:prSet/>
      <dgm:spPr/>
      <dgm:t>
        <a:bodyPr/>
        <a:lstStyle/>
        <a:p>
          <a:endParaRPr lang="en-US"/>
        </a:p>
      </dgm:t>
    </dgm:pt>
    <dgm:pt modelId="{78A49FB3-DF56-47CD-904C-D62F88A4393A}" type="sibTrans" cxnId="{2E32C22C-2A6E-4AA8-950E-D8A2ED506841}">
      <dgm:prSet/>
      <dgm:spPr/>
      <dgm:t>
        <a:bodyPr/>
        <a:lstStyle/>
        <a:p>
          <a:endParaRPr lang="en-US"/>
        </a:p>
      </dgm:t>
    </dgm:pt>
    <dgm:pt modelId="{BAB96F5C-3BF9-4C3D-9292-AB3875E8E46C}">
      <dgm:prSet phldrT="[Text]" phldr="0" custT="1"/>
      <dgm:spPr/>
      <dgm:t>
        <a:bodyPr/>
        <a:lstStyle/>
        <a:p>
          <a:r>
            <a:rPr lang="en-US" sz="1050" dirty="0"/>
            <a:t>Google Maps Places of Interest </a:t>
          </a:r>
        </a:p>
      </dgm:t>
    </dgm:pt>
    <dgm:pt modelId="{0CBD20D9-2236-448B-BAEF-C72BEE7E46F4}" type="parTrans" cxnId="{2B6970FB-4C13-4388-91CD-0F827B73B5D8}">
      <dgm:prSet/>
      <dgm:spPr/>
      <dgm:t>
        <a:bodyPr/>
        <a:lstStyle/>
        <a:p>
          <a:endParaRPr lang="en-US"/>
        </a:p>
      </dgm:t>
    </dgm:pt>
    <dgm:pt modelId="{6916037E-A2B8-4FD8-B7CB-5ACFF641D9BF}" type="sibTrans" cxnId="{2B6970FB-4C13-4388-91CD-0F827B73B5D8}">
      <dgm:prSet/>
      <dgm:spPr/>
      <dgm:t>
        <a:bodyPr/>
        <a:lstStyle/>
        <a:p>
          <a:endParaRPr lang="en-US"/>
        </a:p>
      </dgm:t>
    </dgm:pt>
    <dgm:pt modelId="{25B8BDC9-29BF-4E9C-B339-BB6ABF76A2D0}">
      <dgm:prSet phldrT="[Text]" phldr="0" custT="1"/>
      <dgm:spPr/>
      <dgm:t>
        <a:bodyPr/>
        <a:lstStyle/>
        <a:p>
          <a:pPr rtl="0"/>
          <a:r>
            <a:rPr lang="en-US" sz="1050" dirty="0"/>
            <a:t>Cuisine Category</a:t>
          </a:r>
        </a:p>
      </dgm:t>
    </dgm:pt>
    <dgm:pt modelId="{FA51535F-5BDD-46F5-95B9-60077FED5C09}" type="parTrans" cxnId="{015A342C-400B-4AE7-B83E-825D0B2E8421}">
      <dgm:prSet/>
      <dgm:spPr/>
      <dgm:t>
        <a:bodyPr/>
        <a:lstStyle/>
        <a:p>
          <a:endParaRPr lang="en-US"/>
        </a:p>
      </dgm:t>
    </dgm:pt>
    <dgm:pt modelId="{12FA7A43-55AA-424F-A645-51229E36D26D}" type="sibTrans" cxnId="{015A342C-400B-4AE7-B83E-825D0B2E8421}">
      <dgm:prSet/>
      <dgm:spPr/>
      <dgm:t>
        <a:bodyPr/>
        <a:lstStyle/>
        <a:p>
          <a:endParaRPr lang="en-US"/>
        </a:p>
      </dgm:t>
    </dgm:pt>
    <dgm:pt modelId="{819AFFAA-D0E5-44DB-9BFE-46221417FF33}">
      <dgm:prSet phldrT="[Text]" phldr="0" custT="1"/>
      <dgm:spPr/>
      <dgm:t>
        <a:bodyPr/>
        <a:lstStyle/>
        <a:p>
          <a:pPr rtl="0"/>
          <a:r>
            <a:rPr lang="en-US" sz="1050" dirty="0"/>
            <a:t>Yelp Pricing Category</a:t>
          </a:r>
        </a:p>
      </dgm:t>
    </dgm:pt>
    <dgm:pt modelId="{3E47E7CA-6BE5-464A-9322-4343740BF0CA}" type="parTrans" cxnId="{62C390AA-3071-40B4-AE36-BD7913326F91}">
      <dgm:prSet/>
      <dgm:spPr/>
      <dgm:t>
        <a:bodyPr/>
        <a:lstStyle/>
        <a:p>
          <a:endParaRPr lang="en-US"/>
        </a:p>
      </dgm:t>
    </dgm:pt>
    <dgm:pt modelId="{C87BC6B3-BB85-4E58-A737-06668A467474}" type="sibTrans" cxnId="{62C390AA-3071-40B4-AE36-BD7913326F91}">
      <dgm:prSet/>
      <dgm:spPr/>
      <dgm:t>
        <a:bodyPr/>
        <a:lstStyle/>
        <a:p>
          <a:endParaRPr lang="en-US"/>
        </a:p>
      </dgm:t>
    </dgm:pt>
    <dgm:pt modelId="{C11A8789-FECC-4CAA-9034-65DB474EED9C}">
      <dgm:prSet phldrT="[Text]" phldr="0" custT="1"/>
      <dgm:spPr/>
      <dgm:t>
        <a:bodyPr/>
        <a:lstStyle/>
        <a:p>
          <a:r>
            <a:rPr lang="en-US" sz="1050" dirty="0"/>
            <a:t>Vicinity to transit stations</a:t>
          </a:r>
        </a:p>
      </dgm:t>
    </dgm:pt>
    <dgm:pt modelId="{9A44004B-FCB6-43F8-AB79-E4C103EA549B}" type="parTrans" cxnId="{F63A10C6-D728-4E18-A660-4E02A75D7E1D}">
      <dgm:prSet/>
      <dgm:spPr/>
      <dgm:t>
        <a:bodyPr/>
        <a:lstStyle/>
        <a:p>
          <a:endParaRPr lang="en-US"/>
        </a:p>
      </dgm:t>
    </dgm:pt>
    <dgm:pt modelId="{BA01854B-105D-48C1-A622-CB0945396CE9}" type="sibTrans" cxnId="{F63A10C6-D728-4E18-A660-4E02A75D7E1D}">
      <dgm:prSet/>
      <dgm:spPr/>
      <dgm:t>
        <a:bodyPr/>
        <a:lstStyle/>
        <a:p>
          <a:endParaRPr lang="en-US"/>
        </a:p>
      </dgm:t>
    </dgm:pt>
    <dgm:pt modelId="{0C583999-3E7B-4507-8D09-3CE1F4073A9C}" type="pres">
      <dgm:prSet presAssocID="{A75AF935-3C23-467E-B661-C63C16FD231A}" presName="diagram" presStyleCnt="0">
        <dgm:presLayoutVars>
          <dgm:dir/>
          <dgm:animLvl val="lvl"/>
          <dgm:resizeHandles val="exact"/>
        </dgm:presLayoutVars>
      </dgm:prSet>
      <dgm:spPr/>
    </dgm:pt>
    <dgm:pt modelId="{BE60B856-4697-4B52-B867-77EFD0FFA821}" type="pres">
      <dgm:prSet presAssocID="{DC9C0821-897E-41F1-BE92-BB7B7F2CC125}" presName="compNode" presStyleCnt="0"/>
      <dgm:spPr/>
    </dgm:pt>
    <dgm:pt modelId="{85B8A797-BEEE-4C9C-987F-3D806CFC4A26}" type="pres">
      <dgm:prSet presAssocID="{DC9C0821-897E-41F1-BE92-BB7B7F2CC125}" presName="childRect" presStyleLbl="bgAcc1" presStyleIdx="0" presStyleCnt="2">
        <dgm:presLayoutVars>
          <dgm:bulletEnabled val="1"/>
        </dgm:presLayoutVars>
      </dgm:prSet>
      <dgm:spPr/>
    </dgm:pt>
    <dgm:pt modelId="{6073B625-04A2-4A55-B918-055F3657742E}" type="pres">
      <dgm:prSet presAssocID="{DC9C0821-897E-41F1-BE92-BB7B7F2CC12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854D930-B9E0-4F30-8801-C37C27DBBC8B}" type="pres">
      <dgm:prSet presAssocID="{DC9C0821-897E-41F1-BE92-BB7B7F2CC125}" presName="parentRect" presStyleLbl="alignNode1" presStyleIdx="0" presStyleCnt="2"/>
      <dgm:spPr/>
    </dgm:pt>
    <dgm:pt modelId="{CE4336E7-0DBC-456E-AE63-DF71A73F8412}" type="pres">
      <dgm:prSet presAssocID="{DC9C0821-897E-41F1-BE92-BB7B7F2CC125}" presName="adorn" presStyleLbl="fgAccFollow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E9F7204-6457-47BF-824D-77DB7AC9D32C}" type="pres">
      <dgm:prSet presAssocID="{ACE3474A-ECD9-404B-AE6E-39E79BC1D478}" presName="sibTrans" presStyleLbl="sibTrans2D1" presStyleIdx="0" presStyleCnt="0"/>
      <dgm:spPr/>
    </dgm:pt>
    <dgm:pt modelId="{FA1339E9-4892-4DA6-BAA0-3FB4BC1D7AEB}" type="pres">
      <dgm:prSet presAssocID="{FAB286E1-E5FD-484B-9DC7-BA44287D4D9F}" presName="compNode" presStyleCnt="0"/>
      <dgm:spPr/>
    </dgm:pt>
    <dgm:pt modelId="{517C1A06-D1E0-4C40-B935-7FF45FE6DB36}" type="pres">
      <dgm:prSet presAssocID="{FAB286E1-E5FD-484B-9DC7-BA44287D4D9F}" presName="childRect" presStyleLbl="bgAcc1" presStyleIdx="1" presStyleCnt="2">
        <dgm:presLayoutVars>
          <dgm:bulletEnabled val="1"/>
        </dgm:presLayoutVars>
      </dgm:prSet>
      <dgm:spPr/>
    </dgm:pt>
    <dgm:pt modelId="{B2786054-D214-4104-ACDF-DFADCE434824}" type="pres">
      <dgm:prSet presAssocID="{FAB286E1-E5FD-484B-9DC7-BA44287D4D9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71D2E26-1E34-4FB8-A083-82DDC752977C}" type="pres">
      <dgm:prSet presAssocID="{FAB286E1-E5FD-484B-9DC7-BA44287D4D9F}" presName="parentRect" presStyleLbl="alignNode1" presStyleIdx="1" presStyleCnt="2"/>
      <dgm:spPr/>
    </dgm:pt>
    <dgm:pt modelId="{EE305780-1B19-4609-8075-6A5888AF1DE7}" type="pres">
      <dgm:prSet presAssocID="{FAB286E1-E5FD-484B-9DC7-BA44287D4D9F}" presName="adorn" presStyleLbl="fgAccFollow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t="-2000" b="-2000"/>
          </a:stretch>
        </a:blipFill>
      </dgm:spPr>
    </dgm:pt>
  </dgm:ptLst>
  <dgm:cxnLst>
    <dgm:cxn modelId="{A0818014-F9A5-459B-9565-6D755B0E3D54}" type="presOf" srcId="{A75AF935-3C23-467E-B661-C63C16FD231A}" destId="{0C583999-3E7B-4507-8D09-3CE1F4073A9C}" srcOrd="0" destOrd="0" presId="urn:microsoft.com/office/officeart/2005/8/layout/bList2"/>
    <dgm:cxn modelId="{015A342C-400B-4AE7-B83E-825D0B2E8421}" srcId="{DC9C0821-897E-41F1-BE92-BB7B7F2CC125}" destId="{25B8BDC9-29BF-4E9C-B339-BB6ABF76A2D0}" srcOrd="2" destOrd="0" parTransId="{FA51535F-5BDD-46F5-95B9-60077FED5C09}" sibTransId="{12FA7A43-55AA-424F-A645-51229E36D26D}"/>
    <dgm:cxn modelId="{2E32C22C-2A6E-4AA8-950E-D8A2ED506841}" srcId="{FAB286E1-E5FD-484B-9DC7-BA44287D4D9F}" destId="{4E6151DF-C541-483B-999A-AC038364F336}" srcOrd="1" destOrd="0" parTransId="{551C1D26-9B8B-4DDD-AC80-040426A40FAE}" sibTransId="{78A49FB3-DF56-47CD-904C-D62F88A4393A}"/>
    <dgm:cxn modelId="{ACF6903E-1D62-4518-9CDD-D5DF9ADC5BD8}" type="presOf" srcId="{FAB286E1-E5FD-484B-9DC7-BA44287D4D9F}" destId="{B2786054-D214-4104-ACDF-DFADCE434824}" srcOrd="0" destOrd="0" presId="urn:microsoft.com/office/officeart/2005/8/layout/bList2"/>
    <dgm:cxn modelId="{E2668F3F-72F4-489D-AADA-A085B468C43B}" type="presOf" srcId="{ACE3474A-ECD9-404B-AE6E-39E79BC1D478}" destId="{FE9F7204-6457-47BF-824D-77DB7AC9D32C}" srcOrd="0" destOrd="0" presId="urn:microsoft.com/office/officeart/2005/8/layout/bList2"/>
    <dgm:cxn modelId="{C424075C-671D-4F53-BA72-1F6E28D00451}" type="presOf" srcId="{BAB96F5C-3BF9-4C3D-9292-AB3875E8E46C}" destId="{517C1A06-D1E0-4C40-B935-7FF45FE6DB36}" srcOrd="0" destOrd="2" presId="urn:microsoft.com/office/officeart/2005/8/layout/bList2"/>
    <dgm:cxn modelId="{9DA9DF44-C786-4D1D-8A89-98924C69DD2E}" srcId="{A75AF935-3C23-467E-B661-C63C16FD231A}" destId="{DC9C0821-897E-41F1-BE92-BB7B7F2CC125}" srcOrd="0" destOrd="0" parTransId="{9B2AE85B-C5E4-457B-A540-23B89CF6F122}" sibTransId="{ACE3474A-ECD9-404B-AE6E-39E79BC1D478}"/>
    <dgm:cxn modelId="{FA04B749-ECDF-4798-BC7C-E918CED589EB}" type="presOf" srcId="{FAB286E1-E5FD-484B-9DC7-BA44287D4D9F}" destId="{C71D2E26-1E34-4FB8-A083-82DDC752977C}" srcOrd="1" destOrd="0" presId="urn:microsoft.com/office/officeart/2005/8/layout/bList2"/>
    <dgm:cxn modelId="{B08C4D6C-ED11-4835-AFDC-0594900E26B3}" srcId="{A75AF935-3C23-467E-B661-C63C16FD231A}" destId="{FAB286E1-E5FD-484B-9DC7-BA44287D4D9F}" srcOrd="1" destOrd="0" parTransId="{E409061C-CB25-48C1-8899-B4B2D287FCC3}" sibTransId="{DAEEA3EA-24AC-4DE1-AF1B-E79BBC8B303E}"/>
    <dgm:cxn modelId="{DCD4CC53-D3A6-4F69-A847-FD43D550A747}" srcId="{DC9C0821-897E-41F1-BE92-BB7B7F2CC125}" destId="{18BBC0F8-5B6B-4006-A167-3B5FAB816B0B}" srcOrd="0" destOrd="0" parTransId="{696B3048-A2D1-474A-9F02-FA04A0734E11}" sibTransId="{061536AD-08A3-471E-9580-0E24ABAEBAB0}"/>
    <dgm:cxn modelId="{588B2554-9A5D-466D-BA0B-432E2324B8BF}" type="presOf" srcId="{DC9C0821-897E-41F1-BE92-BB7B7F2CC125}" destId="{3854D930-B9E0-4F30-8801-C37C27DBBC8B}" srcOrd="1" destOrd="0" presId="urn:microsoft.com/office/officeart/2005/8/layout/bList2"/>
    <dgm:cxn modelId="{9062DA87-FAA4-424D-A67E-E96A7423CE9C}" type="presOf" srcId="{819AFFAA-D0E5-44DB-9BFE-46221417FF33}" destId="{85B8A797-BEEE-4C9C-987F-3D806CFC4A26}" srcOrd="0" destOrd="3" presId="urn:microsoft.com/office/officeart/2005/8/layout/bList2"/>
    <dgm:cxn modelId="{08BA0FA3-9F42-43C9-96B8-E56AC7DD61CC}" type="presOf" srcId="{C11A8789-FECC-4CAA-9034-65DB474EED9C}" destId="{517C1A06-D1E0-4C40-B935-7FF45FE6DB36}" srcOrd="0" destOrd="3" presId="urn:microsoft.com/office/officeart/2005/8/layout/bList2"/>
    <dgm:cxn modelId="{0D25DFA3-1A35-4E7C-8F40-D40D5E767B50}" type="presOf" srcId="{4E6151DF-C541-483B-999A-AC038364F336}" destId="{517C1A06-D1E0-4C40-B935-7FF45FE6DB36}" srcOrd="0" destOrd="1" presId="urn:microsoft.com/office/officeart/2005/8/layout/bList2"/>
    <dgm:cxn modelId="{BC1886A8-59FD-43CB-9F2A-364348F309D4}" type="presOf" srcId="{F06857FA-1BB5-4C90-AD45-EB9846652999}" destId="{85B8A797-BEEE-4C9C-987F-3D806CFC4A26}" srcOrd="0" destOrd="1" presId="urn:microsoft.com/office/officeart/2005/8/layout/bList2"/>
    <dgm:cxn modelId="{62C390AA-3071-40B4-AE36-BD7913326F91}" srcId="{DC9C0821-897E-41F1-BE92-BB7B7F2CC125}" destId="{819AFFAA-D0E5-44DB-9BFE-46221417FF33}" srcOrd="3" destOrd="0" parTransId="{3E47E7CA-6BE5-464A-9322-4343740BF0CA}" sibTransId="{C87BC6B3-BB85-4E58-A737-06668A467474}"/>
    <dgm:cxn modelId="{3D109CB9-D931-4289-858D-E08A2A13EAB3}" type="presOf" srcId="{25B8BDC9-29BF-4E9C-B339-BB6ABF76A2D0}" destId="{85B8A797-BEEE-4C9C-987F-3D806CFC4A26}" srcOrd="0" destOrd="2" presId="urn:microsoft.com/office/officeart/2005/8/layout/bList2"/>
    <dgm:cxn modelId="{F63A10C6-D728-4E18-A660-4E02A75D7E1D}" srcId="{FAB286E1-E5FD-484B-9DC7-BA44287D4D9F}" destId="{C11A8789-FECC-4CAA-9034-65DB474EED9C}" srcOrd="3" destOrd="0" parTransId="{9A44004B-FCB6-43F8-AB79-E4C103EA549B}" sibTransId="{BA01854B-105D-48C1-A622-CB0945396CE9}"/>
    <dgm:cxn modelId="{E4C4D2CA-771D-43CE-BD23-90728FD62A6E}" type="presOf" srcId="{18BBC0F8-5B6B-4006-A167-3B5FAB816B0B}" destId="{85B8A797-BEEE-4C9C-987F-3D806CFC4A26}" srcOrd="0" destOrd="0" presId="urn:microsoft.com/office/officeart/2005/8/layout/bList2"/>
    <dgm:cxn modelId="{1D1A8DD3-CD0D-4707-8C68-CE0DA7284006}" srcId="{DC9C0821-897E-41F1-BE92-BB7B7F2CC125}" destId="{F06857FA-1BB5-4C90-AD45-EB9846652999}" srcOrd="1" destOrd="0" parTransId="{ED731608-360A-4C7F-8206-89D6CA6B4918}" sibTransId="{40BC0EAB-6B79-458B-B46A-EBB1B1D0C385}"/>
    <dgm:cxn modelId="{CA02CEE1-2691-42FF-A3DF-CDB565E4CEEE}" srcId="{FAB286E1-E5FD-484B-9DC7-BA44287D4D9F}" destId="{B6383459-693A-49B7-8FD3-3E55A6AF0A36}" srcOrd="0" destOrd="0" parTransId="{C80B5AAE-00CB-4C25-BC41-C1828F748832}" sibTransId="{10BCDF8E-247B-4721-95C4-3D8E34DBA595}"/>
    <dgm:cxn modelId="{786F86EE-8D21-46AB-ABDB-D6EE3091062F}" type="presOf" srcId="{DC9C0821-897E-41F1-BE92-BB7B7F2CC125}" destId="{6073B625-04A2-4A55-B918-055F3657742E}" srcOrd="0" destOrd="0" presId="urn:microsoft.com/office/officeart/2005/8/layout/bList2"/>
    <dgm:cxn modelId="{CEA020F6-1984-4AD2-8CC0-5CB435820384}" type="presOf" srcId="{B6383459-693A-49B7-8FD3-3E55A6AF0A36}" destId="{517C1A06-D1E0-4C40-B935-7FF45FE6DB36}" srcOrd="0" destOrd="0" presId="urn:microsoft.com/office/officeart/2005/8/layout/bList2"/>
    <dgm:cxn modelId="{2B6970FB-4C13-4388-91CD-0F827B73B5D8}" srcId="{FAB286E1-E5FD-484B-9DC7-BA44287D4D9F}" destId="{BAB96F5C-3BF9-4C3D-9292-AB3875E8E46C}" srcOrd="2" destOrd="0" parTransId="{0CBD20D9-2236-448B-BAEF-C72BEE7E46F4}" sibTransId="{6916037E-A2B8-4FD8-B7CB-5ACFF641D9BF}"/>
    <dgm:cxn modelId="{CD8A12DA-1D28-4D48-87F4-A9269C9445BD}" type="presParOf" srcId="{0C583999-3E7B-4507-8D09-3CE1F4073A9C}" destId="{BE60B856-4697-4B52-B867-77EFD0FFA821}" srcOrd="0" destOrd="0" presId="urn:microsoft.com/office/officeart/2005/8/layout/bList2"/>
    <dgm:cxn modelId="{A13F4ECB-CFFB-4158-B783-6369DBD83782}" type="presParOf" srcId="{BE60B856-4697-4B52-B867-77EFD0FFA821}" destId="{85B8A797-BEEE-4C9C-987F-3D806CFC4A26}" srcOrd="0" destOrd="0" presId="urn:microsoft.com/office/officeart/2005/8/layout/bList2"/>
    <dgm:cxn modelId="{53DB52B3-03A1-4974-A207-E14ACAD4983A}" type="presParOf" srcId="{BE60B856-4697-4B52-B867-77EFD0FFA821}" destId="{6073B625-04A2-4A55-B918-055F3657742E}" srcOrd="1" destOrd="0" presId="urn:microsoft.com/office/officeart/2005/8/layout/bList2"/>
    <dgm:cxn modelId="{5BE70FBB-EAF3-472E-B736-4CF6AF330408}" type="presParOf" srcId="{BE60B856-4697-4B52-B867-77EFD0FFA821}" destId="{3854D930-B9E0-4F30-8801-C37C27DBBC8B}" srcOrd="2" destOrd="0" presId="urn:microsoft.com/office/officeart/2005/8/layout/bList2"/>
    <dgm:cxn modelId="{3C0FC5E8-9700-4C23-A351-CCB31A076164}" type="presParOf" srcId="{BE60B856-4697-4B52-B867-77EFD0FFA821}" destId="{CE4336E7-0DBC-456E-AE63-DF71A73F8412}" srcOrd="3" destOrd="0" presId="urn:microsoft.com/office/officeart/2005/8/layout/bList2"/>
    <dgm:cxn modelId="{1C14A8A2-39F5-49E3-881C-B130D60A7393}" type="presParOf" srcId="{0C583999-3E7B-4507-8D09-3CE1F4073A9C}" destId="{FE9F7204-6457-47BF-824D-77DB7AC9D32C}" srcOrd="1" destOrd="0" presId="urn:microsoft.com/office/officeart/2005/8/layout/bList2"/>
    <dgm:cxn modelId="{1F585FB0-6B91-46C3-9BC5-638F3FA3D2B4}" type="presParOf" srcId="{0C583999-3E7B-4507-8D09-3CE1F4073A9C}" destId="{FA1339E9-4892-4DA6-BAA0-3FB4BC1D7AEB}" srcOrd="2" destOrd="0" presId="urn:microsoft.com/office/officeart/2005/8/layout/bList2"/>
    <dgm:cxn modelId="{8BAE8CCF-087B-48F9-9267-8355B68E636A}" type="presParOf" srcId="{FA1339E9-4892-4DA6-BAA0-3FB4BC1D7AEB}" destId="{517C1A06-D1E0-4C40-B935-7FF45FE6DB36}" srcOrd="0" destOrd="0" presId="urn:microsoft.com/office/officeart/2005/8/layout/bList2"/>
    <dgm:cxn modelId="{3FC6E58C-9155-4344-B3E6-CEEDEF63BB67}" type="presParOf" srcId="{FA1339E9-4892-4DA6-BAA0-3FB4BC1D7AEB}" destId="{B2786054-D214-4104-ACDF-DFADCE434824}" srcOrd="1" destOrd="0" presId="urn:microsoft.com/office/officeart/2005/8/layout/bList2"/>
    <dgm:cxn modelId="{94091484-E6FD-47A7-AD5C-C90CE83F9F03}" type="presParOf" srcId="{FA1339E9-4892-4DA6-BAA0-3FB4BC1D7AEB}" destId="{C71D2E26-1E34-4FB8-A083-82DDC752977C}" srcOrd="2" destOrd="0" presId="urn:microsoft.com/office/officeart/2005/8/layout/bList2"/>
    <dgm:cxn modelId="{820A7E21-79DD-489E-B70D-2BD0D3CED1EA}" type="presParOf" srcId="{FA1339E9-4892-4DA6-BAA0-3FB4BC1D7AEB}" destId="{EE305780-1B19-4609-8075-6A5888AF1DE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77792-1BD1-4942-BB70-9FE261E6B97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A1D075-F49C-489E-93BD-8A350489FF5D}">
      <dgm:prSet phldrT="[Text]" custT="1"/>
      <dgm:spPr/>
      <dgm:t>
        <a:bodyPr/>
        <a:lstStyle/>
        <a:p>
          <a:r>
            <a:rPr lang="en-US" sz="1200" dirty="0"/>
            <a:t>Data Summary</a:t>
          </a:r>
        </a:p>
      </dgm:t>
    </dgm:pt>
    <dgm:pt modelId="{A3BAAD5F-037B-4F47-8300-0F8E98896B54}" type="parTrans" cxnId="{035402CB-7B5A-426A-A1EF-1309B23DD5EA}">
      <dgm:prSet/>
      <dgm:spPr/>
      <dgm:t>
        <a:bodyPr/>
        <a:lstStyle/>
        <a:p>
          <a:endParaRPr lang="en-US"/>
        </a:p>
      </dgm:t>
    </dgm:pt>
    <dgm:pt modelId="{B2975AA2-BD2D-49D5-8A85-5B318E4D124D}" type="sibTrans" cxnId="{035402CB-7B5A-426A-A1EF-1309B23DD5EA}">
      <dgm:prSet/>
      <dgm:spPr/>
      <dgm:t>
        <a:bodyPr/>
        <a:lstStyle/>
        <a:p>
          <a:endParaRPr lang="en-US"/>
        </a:p>
      </dgm:t>
    </dgm:pt>
    <dgm:pt modelId="{B902967A-B7F1-41A3-A463-301EF5DC800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1.7 K data points</a:t>
          </a:r>
        </a:p>
      </dgm:t>
    </dgm:pt>
    <dgm:pt modelId="{72EEC3C0-5713-4B73-8AF2-20349F8CC716}" type="parTrans" cxnId="{5E0E609D-CBA0-4CD5-A86C-E67BEDB97F6D}">
      <dgm:prSet/>
      <dgm:spPr/>
      <dgm:t>
        <a:bodyPr/>
        <a:lstStyle/>
        <a:p>
          <a:endParaRPr lang="en-US"/>
        </a:p>
      </dgm:t>
    </dgm:pt>
    <dgm:pt modelId="{099AEC47-BF90-4E9C-8B7F-7972EFE6B04B}" type="sibTrans" cxnId="{5E0E609D-CBA0-4CD5-A86C-E67BEDB97F6D}">
      <dgm:prSet/>
      <dgm:spPr/>
      <dgm:t>
        <a:bodyPr/>
        <a:lstStyle/>
        <a:p>
          <a:endParaRPr lang="en-US"/>
        </a:p>
      </dgm:t>
    </dgm:pt>
    <dgm:pt modelId="{C9ABE26E-052D-463F-A42C-4D06F92CEA1F}">
      <dgm:prSet phldrT="[Text]" custT="1"/>
      <dgm:spPr/>
      <dgm:t>
        <a:bodyPr/>
        <a:lstStyle/>
        <a:p>
          <a:r>
            <a:rPr lang="en-US" sz="1200"/>
            <a:t>Critical Variables</a:t>
          </a:r>
        </a:p>
      </dgm:t>
    </dgm:pt>
    <dgm:pt modelId="{51AF8C1C-A61F-4DFC-90DE-395B66FD8085}" type="parTrans" cxnId="{BE82375E-AF7C-4E20-8A18-73FE9519C2A4}">
      <dgm:prSet/>
      <dgm:spPr/>
      <dgm:t>
        <a:bodyPr/>
        <a:lstStyle/>
        <a:p>
          <a:endParaRPr lang="en-US"/>
        </a:p>
      </dgm:t>
    </dgm:pt>
    <dgm:pt modelId="{BDCA9314-4FA7-4629-9461-63B892F83A23}" type="sibTrans" cxnId="{BE82375E-AF7C-4E20-8A18-73FE9519C2A4}">
      <dgm:prSet/>
      <dgm:spPr/>
      <dgm:t>
        <a:bodyPr/>
        <a:lstStyle/>
        <a:p>
          <a:endParaRPr lang="en-US"/>
        </a:p>
      </dgm:t>
    </dgm:pt>
    <dgm:pt modelId="{E0423058-86CF-4D14-A638-88904F198E9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Parameters of Interest – Restaurant ratings and reviews, location reviews and ratings, # POI</a:t>
          </a:r>
        </a:p>
      </dgm:t>
    </dgm:pt>
    <dgm:pt modelId="{02D21F5F-D513-45A8-BEA1-1ADA5112552C}" type="parTrans" cxnId="{72C81911-9A19-4783-BA9D-02FCB457E6A5}">
      <dgm:prSet/>
      <dgm:spPr/>
      <dgm:t>
        <a:bodyPr/>
        <a:lstStyle/>
        <a:p>
          <a:endParaRPr lang="en-US"/>
        </a:p>
      </dgm:t>
    </dgm:pt>
    <dgm:pt modelId="{254EF223-3239-4407-9BC1-9F02676F8729}" type="sibTrans" cxnId="{72C81911-9A19-4783-BA9D-02FCB457E6A5}">
      <dgm:prSet/>
      <dgm:spPr/>
      <dgm:t>
        <a:bodyPr/>
        <a:lstStyle/>
        <a:p>
          <a:endParaRPr lang="en-US"/>
        </a:p>
      </dgm:t>
    </dgm:pt>
    <dgm:pt modelId="{3DAA1898-D651-4414-853B-05757397D70A}">
      <dgm:prSet phldrT="[Text]" custT="1"/>
      <dgm:spPr/>
      <dgm:t>
        <a:bodyPr/>
        <a:lstStyle/>
        <a:p>
          <a:r>
            <a:rPr lang="en-US" sz="1200"/>
            <a:t>Data Issues</a:t>
          </a:r>
        </a:p>
      </dgm:t>
    </dgm:pt>
    <dgm:pt modelId="{A5DB9530-092F-49C4-8F95-A5E2BEBD6FC8}" type="parTrans" cxnId="{D3B8ABC9-ABDE-4DD4-8553-B0642CB99B51}">
      <dgm:prSet/>
      <dgm:spPr/>
      <dgm:t>
        <a:bodyPr/>
        <a:lstStyle/>
        <a:p>
          <a:endParaRPr lang="en-US"/>
        </a:p>
      </dgm:t>
    </dgm:pt>
    <dgm:pt modelId="{4622252C-6835-447C-8A8C-FBE0CEC129AF}" type="sibTrans" cxnId="{D3B8ABC9-ABDE-4DD4-8553-B0642CB99B51}">
      <dgm:prSet/>
      <dgm:spPr/>
      <dgm:t>
        <a:bodyPr/>
        <a:lstStyle/>
        <a:p>
          <a:endParaRPr lang="en-US"/>
        </a:p>
      </dgm:t>
    </dgm:pt>
    <dgm:pt modelId="{4F9D05E5-116B-4327-BA6F-C2FEE375DEB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API call limitation (500 restaurants within 24 hours) – only 1.7K data points possible with multiple calls.</a:t>
          </a:r>
        </a:p>
      </dgm:t>
    </dgm:pt>
    <dgm:pt modelId="{2460556E-AA1D-48B8-A33D-E268EB7208CA}" type="parTrans" cxnId="{88DA3E2F-D883-4694-887F-FDC29B8092C4}">
      <dgm:prSet/>
      <dgm:spPr/>
      <dgm:t>
        <a:bodyPr/>
        <a:lstStyle/>
        <a:p>
          <a:endParaRPr lang="en-US"/>
        </a:p>
      </dgm:t>
    </dgm:pt>
    <dgm:pt modelId="{2B92B19E-F51B-4F6D-8A0C-6B3E6264D488}" type="sibTrans" cxnId="{88DA3E2F-D883-4694-887F-FDC29B8092C4}">
      <dgm:prSet/>
      <dgm:spPr/>
      <dgm:t>
        <a:bodyPr/>
        <a:lstStyle/>
        <a:p>
          <a:endParaRPr lang="en-US"/>
        </a:p>
      </dgm:t>
    </dgm:pt>
    <dgm:pt modelId="{99C0DF60-6B60-4E71-A9DD-CF8BB674E97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Data Granularity – Restaurant level</a:t>
          </a:r>
        </a:p>
      </dgm:t>
    </dgm:pt>
    <dgm:pt modelId="{2C86F483-2557-4C23-A872-C716B97CF27D}" type="parTrans" cxnId="{CB10D9EB-EB9D-4407-AD1E-21C27795A1F4}">
      <dgm:prSet/>
      <dgm:spPr/>
      <dgm:t>
        <a:bodyPr/>
        <a:lstStyle/>
        <a:p>
          <a:endParaRPr lang="en-US"/>
        </a:p>
      </dgm:t>
    </dgm:pt>
    <dgm:pt modelId="{ED5425F4-BE9C-4C4E-84B3-A1CEE5A19410}" type="sibTrans" cxnId="{CB10D9EB-EB9D-4407-AD1E-21C27795A1F4}">
      <dgm:prSet/>
      <dgm:spPr/>
      <dgm:t>
        <a:bodyPr/>
        <a:lstStyle/>
        <a:p>
          <a:endParaRPr lang="en-US"/>
        </a:p>
      </dgm:t>
    </dgm:pt>
    <dgm:pt modelId="{5041BCDA-596E-4A51-9814-A960A02A0510}" type="pres">
      <dgm:prSet presAssocID="{A3A77792-1BD1-4942-BB70-9FE261E6B97B}" presName="Name0" presStyleCnt="0">
        <dgm:presLayoutVars>
          <dgm:dir/>
          <dgm:animLvl val="lvl"/>
          <dgm:resizeHandles val="exact"/>
        </dgm:presLayoutVars>
      </dgm:prSet>
      <dgm:spPr/>
    </dgm:pt>
    <dgm:pt modelId="{CDAAD2AB-335B-43B6-9C9E-626EDA50F1E3}" type="pres">
      <dgm:prSet presAssocID="{45A1D075-F49C-489E-93BD-8A350489FF5D}" presName="composite" presStyleCnt="0"/>
      <dgm:spPr/>
    </dgm:pt>
    <dgm:pt modelId="{E17184C3-9CFE-4341-A4F1-DEE148CDC74C}" type="pres">
      <dgm:prSet presAssocID="{45A1D075-F49C-489E-93BD-8A350489FF5D}" presName="parTx" presStyleLbl="alignNode1" presStyleIdx="0" presStyleCnt="3" custLinFactNeighborX="1494">
        <dgm:presLayoutVars>
          <dgm:chMax val="0"/>
          <dgm:chPref val="0"/>
          <dgm:bulletEnabled val="1"/>
        </dgm:presLayoutVars>
      </dgm:prSet>
      <dgm:spPr/>
    </dgm:pt>
    <dgm:pt modelId="{9B1535E8-6C4A-4DF9-B355-1242E165B01E}" type="pres">
      <dgm:prSet presAssocID="{45A1D075-F49C-489E-93BD-8A350489FF5D}" presName="desTx" presStyleLbl="alignAccFollowNode1" presStyleIdx="0" presStyleCnt="3">
        <dgm:presLayoutVars>
          <dgm:bulletEnabled val="1"/>
        </dgm:presLayoutVars>
      </dgm:prSet>
      <dgm:spPr/>
    </dgm:pt>
    <dgm:pt modelId="{9D266063-3631-4107-AF33-122BAEADFCB7}" type="pres">
      <dgm:prSet presAssocID="{B2975AA2-BD2D-49D5-8A85-5B318E4D124D}" presName="space" presStyleCnt="0"/>
      <dgm:spPr/>
    </dgm:pt>
    <dgm:pt modelId="{1D9962FF-80D4-42D0-A164-02989E61F507}" type="pres">
      <dgm:prSet presAssocID="{C9ABE26E-052D-463F-A42C-4D06F92CEA1F}" presName="composite" presStyleCnt="0"/>
      <dgm:spPr/>
    </dgm:pt>
    <dgm:pt modelId="{56D10892-668B-47EC-8974-6B32A9EC64A5}" type="pres">
      <dgm:prSet presAssocID="{C9ABE26E-052D-463F-A42C-4D06F92CEA1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0CD1357-6438-4A3B-BB9D-634CC98E5565}" type="pres">
      <dgm:prSet presAssocID="{C9ABE26E-052D-463F-A42C-4D06F92CEA1F}" presName="desTx" presStyleLbl="alignAccFollowNode1" presStyleIdx="1" presStyleCnt="3">
        <dgm:presLayoutVars>
          <dgm:bulletEnabled val="1"/>
        </dgm:presLayoutVars>
      </dgm:prSet>
      <dgm:spPr/>
    </dgm:pt>
    <dgm:pt modelId="{5A668FF4-FE8C-4EEC-83AE-73E60ADCD8E0}" type="pres">
      <dgm:prSet presAssocID="{BDCA9314-4FA7-4629-9461-63B892F83A23}" presName="space" presStyleCnt="0"/>
      <dgm:spPr/>
    </dgm:pt>
    <dgm:pt modelId="{2C429145-1921-4D2E-B2E7-8AE4AC384A4E}" type="pres">
      <dgm:prSet presAssocID="{3DAA1898-D651-4414-853B-05757397D70A}" presName="composite" presStyleCnt="0"/>
      <dgm:spPr/>
    </dgm:pt>
    <dgm:pt modelId="{72EE6AB6-1FBA-4629-8367-10702367F5EB}" type="pres">
      <dgm:prSet presAssocID="{3DAA1898-D651-4414-853B-05757397D70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B80A71-B8EE-47E5-8AF5-B6AE0D0275B2}" type="pres">
      <dgm:prSet presAssocID="{3DAA1898-D651-4414-853B-05757397D70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C43DD04-9C8B-41DF-B417-F41751B0F746}" type="presOf" srcId="{99C0DF60-6B60-4E71-A9DD-CF8BB674E971}" destId="{9B1535E8-6C4A-4DF9-B355-1242E165B01E}" srcOrd="0" destOrd="1" presId="urn:microsoft.com/office/officeart/2005/8/layout/hList1"/>
    <dgm:cxn modelId="{72C81911-9A19-4783-BA9D-02FCB457E6A5}" srcId="{C9ABE26E-052D-463F-A42C-4D06F92CEA1F}" destId="{E0423058-86CF-4D14-A638-88904F198E9D}" srcOrd="0" destOrd="0" parTransId="{02D21F5F-D513-45A8-BEA1-1ADA5112552C}" sibTransId="{254EF223-3239-4407-9BC1-9F02676F8729}"/>
    <dgm:cxn modelId="{CA1F6F25-99A9-4EA3-821B-D86D900BDBD3}" type="presOf" srcId="{3DAA1898-D651-4414-853B-05757397D70A}" destId="{72EE6AB6-1FBA-4629-8367-10702367F5EB}" srcOrd="0" destOrd="0" presId="urn:microsoft.com/office/officeart/2005/8/layout/hList1"/>
    <dgm:cxn modelId="{88DA3E2F-D883-4694-887F-FDC29B8092C4}" srcId="{3DAA1898-D651-4414-853B-05757397D70A}" destId="{4F9D05E5-116B-4327-BA6F-C2FEE375DEB5}" srcOrd="0" destOrd="0" parTransId="{2460556E-AA1D-48B8-A33D-E268EB7208CA}" sibTransId="{2B92B19E-F51B-4F6D-8A0C-6B3E6264D488}"/>
    <dgm:cxn modelId="{BE82375E-AF7C-4E20-8A18-73FE9519C2A4}" srcId="{A3A77792-1BD1-4942-BB70-9FE261E6B97B}" destId="{C9ABE26E-052D-463F-A42C-4D06F92CEA1F}" srcOrd="1" destOrd="0" parTransId="{51AF8C1C-A61F-4DFC-90DE-395B66FD8085}" sibTransId="{BDCA9314-4FA7-4629-9461-63B892F83A23}"/>
    <dgm:cxn modelId="{A9243B53-9E15-43C6-BB13-5859C9E62EF1}" type="presOf" srcId="{E0423058-86CF-4D14-A638-88904F198E9D}" destId="{30CD1357-6438-4A3B-BB9D-634CC98E5565}" srcOrd="0" destOrd="0" presId="urn:microsoft.com/office/officeart/2005/8/layout/hList1"/>
    <dgm:cxn modelId="{8F344455-A9B0-44C1-B12D-C316256B1F0A}" type="presOf" srcId="{B902967A-B7F1-41A3-A463-301EF5DC8008}" destId="{9B1535E8-6C4A-4DF9-B355-1242E165B01E}" srcOrd="0" destOrd="0" presId="urn:microsoft.com/office/officeart/2005/8/layout/hList1"/>
    <dgm:cxn modelId="{509FC97F-5880-4824-B781-E9481C41E586}" type="presOf" srcId="{A3A77792-1BD1-4942-BB70-9FE261E6B97B}" destId="{5041BCDA-596E-4A51-9814-A960A02A0510}" srcOrd="0" destOrd="0" presId="urn:microsoft.com/office/officeart/2005/8/layout/hList1"/>
    <dgm:cxn modelId="{5E0E609D-CBA0-4CD5-A86C-E67BEDB97F6D}" srcId="{45A1D075-F49C-489E-93BD-8A350489FF5D}" destId="{B902967A-B7F1-41A3-A463-301EF5DC8008}" srcOrd="0" destOrd="0" parTransId="{72EEC3C0-5713-4B73-8AF2-20349F8CC716}" sibTransId="{099AEC47-BF90-4E9C-8B7F-7972EFE6B04B}"/>
    <dgm:cxn modelId="{A5AFCAB4-6EBB-4317-B5FC-AF3C60C4C5AC}" type="presOf" srcId="{4F9D05E5-116B-4327-BA6F-C2FEE375DEB5}" destId="{05B80A71-B8EE-47E5-8AF5-B6AE0D0275B2}" srcOrd="0" destOrd="0" presId="urn:microsoft.com/office/officeart/2005/8/layout/hList1"/>
    <dgm:cxn modelId="{D3B8ABC9-ABDE-4DD4-8553-B0642CB99B51}" srcId="{A3A77792-1BD1-4942-BB70-9FE261E6B97B}" destId="{3DAA1898-D651-4414-853B-05757397D70A}" srcOrd="2" destOrd="0" parTransId="{A5DB9530-092F-49C4-8F95-A5E2BEBD6FC8}" sibTransId="{4622252C-6835-447C-8A8C-FBE0CEC129AF}"/>
    <dgm:cxn modelId="{035402CB-7B5A-426A-A1EF-1309B23DD5EA}" srcId="{A3A77792-1BD1-4942-BB70-9FE261E6B97B}" destId="{45A1D075-F49C-489E-93BD-8A350489FF5D}" srcOrd="0" destOrd="0" parTransId="{A3BAAD5F-037B-4F47-8300-0F8E98896B54}" sibTransId="{B2975AA2-BD2D-49D5-8A85-5B318E4D124D}"/>
    <dgm:cxn modelId="{0A5AF5D6-0AEF-4112-9150-83A995505F20}" type="presOf" srcId="{C9ABE26E-052D-463F-A42C-4D06F92CEA1F}" destId="{56D10892-668B-47EC-8974-6B32A9EC64A5}" srcOrd="0" destOrd="0" presId="urn:microsoft.com/office/officeart/2005/8/layout/hList1"/>
    <dgm:cxn modelId="{CB10D9EB-EB9D-4407-AD1E-21C27795A1F4}" srcId="{45A1D075-F49C-489E-93BD-8A350489FF5D}" destId="{99C0DF60-6B60-4E71-A9DD-CF8BB674E971}" srcOrd="1" destOrd="0" parTransId="{2C86F483-2557-4C23-A872-C716B97CF27D}" sibTransId="{ED5425F4-BE9C-4C4E-84B3-A1CEE5A19410}"/>
    <dgm:cxn modelId="{BADBCAF4-9891-488D-B9BB-F69C4CF52C47}" type="presOf" srcId="{45A1D075-F49C-489E-93BD-8A350489FF5D}" destId="{E17184C3-9CFE-4341-A4F1-DEE148CDC74C}" srcOrd="0" destOrd="0" presId="urn:microsoft.com/office/officeart/2005/8/layout/hList1"/>
    <dgm:cxn modelId="{71586248-6E4D-4E75-B3D8-53A00EEE030C}" type="presParOf" srcId="{5041BCDA-596E-4A51-9814-A960A02A0510}" destId="{CDAAD2AB-335B-43B6-9C9E-626EDA50F1E3}" srcOrd="0" destOrd="0" presId="urn:microsoft.com/office/officeart/2005/8/layout/hList1"/>
    <dgm:cxn modelId="{004BBEC2-AE4F-4604-9000-6445D26F5707}" type="presParOf" srcId="{CDAAD2AB-335B-43B6-9C9E-626EDA50F1E3}" destId="{E17184C3-9CFE-4341-A4F1-DEE148CDC74C}" srcOrd="0" destOrd="0" presId="urn:microsoft.com/office/officeart/2005/8/layout/hList1"/>
    <dgm:cxn modelId="{3AEB274B-7830-4418-BAC3-263C9BF00D1F}" type="presParOf" srcId="{CDAAD2AB-335B-43B6-9C9E-626EDA50F1E3}" destId="{9B1535E8-6C4A-4DF9-B355-1242E165B01E}" srcOrd="1" destOrd="0" presId="urn:microsoft.com/office/officeart/2005/8/layout/hList1"/>
    <dgm:cxn modelId="{F3F981E9-2F23-407A-81D8-98E3002C144D}" type="presParOf" srcId="{5041BCDA-596E-4A51-9814-A960A02A0510}" destId="{9D266063-3631-4107-AF33-122BAEADFCB7}" srcOrd="1" destOrd="0" presId="urn:microsoft.com/office/officeart/2005/8/layout/hList1"/>
    <dgm:cxn modelId="{EACE7E43-7D08-43F8-9D53-503F5BFC36A6}" type="presParOf" srcId="{5041BCDA-596E-4A51-9814-A960A02A0510}" destId="{1D9962FF-80D4-42D0-A164-02989E61F507}" srcOrd="2" destOrd="0" presId="urn:microsoft.com/office/officeart/2005/8/layout/hList1"/>
    <dgm:cxn modelId="{A2D54EF0-A11B-4987-94B1-F49A24DF9EAB}" type="presParOf" srcId="{1D9962FF-80D4-42D0-A164-02989E61F507}" destId="{56D10892-668B-47EC-8974-6B32A9EC64A5}" srcOrd="0" destOrd="0" presId="urn:microsoft.com/office/officeart/2005/8/layout/hList1"/>
    <dgm:cxn modelId="{F227F3A4-DB25-43ED-A429-192D82512C4C}" type="presParOf" srcId="{1D9962FF-80D4-42D0-A164-02989E61F507}" destId="{30CD1357-6438-4A3B-BB9D-634CC98E5565}" srcOrd="1" destOrd="0" presId="urn:microsoft.com/office/officeart/2005/8/layout/hList1"/>
    <dgm:cxn modelId="{ED0788A5-4D58-46A5-AF2A-1CBF7BAD4377}" type="presParOf" srcId="{5041BCDA-596E-4A51-9814-A960A02A0510}" destId="{5A668FF4-FE8C-4EEC-83AE-73E60ADCD8E0}" srcOrd="3" destOrd="0" presId="urn:microsoft.com/office/officeart/2005/8/layout/hList1"/>
    <dgm:cxn modelId="{A7AD714F-E822-43F3-87D1-4E8062E48A43}" type="presParOf" srcId="{5041BCDA-596E-4A51-9814-A960A02A0510}" destId="{2C429145-1921-4D2E-B2E7-8AE4AC384A4E}" srcOrd="4" destOrd="0" presId="urn:microsoft.com/office/officeart/2005/8/layout/hList1"/>
    <dgm:cxn modelId="{853B598B-FEBD-48B9-AD9A-AE845F0B935A}" type="presParOf" srcId="{2C429145-1921-4D2E-B2E7-8AE4AC384A4E}" destId="{72EE6AB6-1FBA-4629-8367-10702367F5EB}" srcOrd="0" destOrd="0" presId="urn:microsoft.com/office/officeart/2005/8/layout/hList1"/>
    <dgm:cxn modelId="{0CC3CE7A-5ECD-40BD-A333-2B851B64546E}" type="presParOf" srcId="{2C429145-1921-4D2E-B2E7-8AE4AC384A4E}" destId="{05B80A71-B8EE-47E5-8AF5-B6AE0D0275B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A77792-1BD1-4942-BB70-9FE261E6B97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A1D075-F49C-489E-93BD-8A350489FF5D}">
      <dgm:prSet phldrT="[Text]" custT="1"/>
      <dgm:spPr>
        <a:xfrm>
          <a:off x="21725" y="8544"/>
          <a:ext cx="1360779" cy="460800"/>
        </a:xfrm>
        <a:prstGeom prst="rect">
          <a:avLst/>
        </a:prstGeom>
        <a:solidFill>
          <a:srgbClr val="4A66A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Relevance + Missing Value % </a:t>
          </a:r>
        </a:p>
      </dgm:t>
    </dgm:pt>
    <dgm:pt modelId="{A3BAAD5F-037B-4F47-8300-0F8E98896B54}" type="parTrans" cxnId="{035402CB-7B5A-426A-A1EF-1309B23DD5EA}">
      <dgm:prSet/>
      <dgm:spPr/>
      <dgm:t>
        <a:bodyPr/>
        <a:lstStyle/>
        <a:p>
          <a:endParaRPr lang="en-US"/>
        </a:p>
      </dgm:t>
    </dgm:pt>
    <dgm:pt modelId="{B2975AA2-BD2D-49D5-8A85-5B318E4D124D}" type="sibTrans" cxnId="{035402CB-7B5A-426A-A1EF-1309B23DD5EA}">
      <dgm:prSet/>
      <dgm:spPr/>
      <dgm:t>
        <a:bodyPr/>
        <a:lstStyle/>
        <a:p>
          <a:endParaRPr lang="en-US"/>
        </a:p>
      </dgm:t>
    </dgm:pt>
    <dgm:pt modelId="{B902967A-B7F1-41A3-A463-301EF5DC8008}">
      <dgm:prSet phldrT="[Text]" custT="1"/>
      <dgm:spPr>
        <a:xfrm>
          <a:off x="1395" y="469344"/>
          <a:ext cx="1360779" cy="1441125"/>
        </a:xfrm>
        <a:prstGeom prst="rect">
          <a:avLst/>
        </a:prstGeom>
        <a:solidFill>
          <a:srgbClr val="4A66AC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11 variables dropped</a:t>
          </a:r>
        </a:p>
      </dgm:t>
    </dgm:pt>
    <dgm:pt modelId="{72EEC3C0-5713-4B73-8AF2-20349F8CC716}" type="parTrans" cxnId="{5E0E609D-CBA0-4CD5-A86C-E67BEDB97F6D}">
      <dgm:prSet/>
      <dgm:spPr/>
      <dgm:t>
        <a:bodyPr/>
        <a:lstStyle/>
        <a:p>
          <a:endParaRPr lang="en-US"/>
        </a:p>
      </dgm:t>
    </dgm:pt>
    <dgm:pt modelId="{099AEC47-BF90-4E9C-8B7F-7972EFE6B04B}" type="sibTrans" cxnId="{5E0E609D-CBA0-4CD5-A86C-E67BEDB97F6D}">
      <dgm:prSet/>
      <dgm:spPr/>
      <dgm:t>
        <a:bodyPr/>
        <a:lstStyle/>
        <a:p>
          <a:endParaRPr lang="en-US"/>
        </a:p>
      </dgm:t>
    </dgm:pt>
    <dgm:pt modelId="{C9ABE26E-052D-463F-A42C-4D06F92CEA1F}">
      <dgm:prSet phldrT="[Text]" custT="1"/>
      <dgm:spPr>
        <a:xfrm>
          <a:off x="1552684" y="8544"/>
          <a:ext cx="1360779" cy="460800"/>
        </a:xfrm>
        <a:prstGeom prst="rect">
          <a:avLst/>
        </a:prstGeom>
        <a:solidFill>
          <a:srgbClr val="4A66A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T Tests</a:t>
          </a:r>
        </a:p>
      </dgm:t>
    </dgm:pt>
    <dgm:pt modelId="{51AF8C1C-A61F-4DFC-90DE-395B66FD8085}" type="parTrans" cxnId="{BE82375E-AF7C-4E20-8A18-73FE9519C2A4}">
      <dgm:prSet/>
      <dgm:spPr/>
      <dgm:t>
        <a:bodyPr/>
        <a:lstStyle/>
        <a:p>
          <a:endParaRPr lang="en-US"/>
        </a:p>
      </dgm:t>
    </dgm:pt>
    <dgm:pt modelId="{BDCA9314-4FA7-4629-9461-63B892F83A23}" type="sibTrans" cxnId="{BE82375E-AF7C-4E20-8A18-73FE9519C2A4}">
      <dgm:prSet/>
      <dgm:spPr/>
      <dgm:t>
        <a:bodyPr/>
        <a:lstStyle/>
        <a:p>
          <a:endParaRPr lang="en-US"/>
        </a:p>
      </dgm:t>
    </dgm:pt>
    <dgm:pt modelId="{E0423058-86CF-4D14-A638-88904F198E9D}">
      <dgm:prSet phldrT="[Text]" custT="1"/>
      <dgm:spPr>
        <a:xfrm>
          <a:off x="1552684" y="469344"/>
          <a:ext cx="1360779" cy="1441125"/>
        </a:xfrm>
        <a:prstGeom prst="rect">
          <a:avLst/>
        </a:prstGeom>
        <a:solidFill>
          <a:srgbClr val="4A66AC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54 selected</a:t>
          </a:r>
        </a:p>
      </dgm:t>
    </dgm:pt>
    <dgm:pt modelId="{02D21F5F-D513-45A8-BEA1-1ADA5112552C}" type="parTrans" cxnId="{72C81911-9A19-4783-BA9D-02FCB457E6A5}">
      <dgm:prSet/>
      <dgm:spPr/>
      <dgm:t>
        <a:bodyPr/>
        <a:lstStyle/>
        <a:p>
          <a:endParaRPr lang="en-US"/>
        </a:p>
      </dgm:t>
    </dgm:pt>
    <dgm:pt modelId="{254EF223-3239-4407-9BC1-9F02676F8729}" type="sibTrans" cxnId="{72C81911-9A19-4783-BA9D-02FCB457E6A5}">
      <dgm:prSet/>
      <dgm:spPr/>
      <dgm:t>
        <a:bodyPr/>
        <a:lstStyle/>
        <a:p>
          <a:endParaRPr lang="en-US"/>
        </a:p>
      </dgm:t>
    </dgm:pt>
    <dgm:pt modelId="{3DAA1898-D651-4414-853B-05757397D70A}">
      <dgm:prSet phldrT="[Text]" custT="1"/>
      <dgm:spPr>
        <a:xfrm>
          <a:off x="3103973" y="8544"/>
          <a:ext cx="1360779" cy="460800"/>
        </a:xfrm>
        <a:prstGeom prst="rect">
          <a:avLst/>
        </a:prstGeom>
        <a:solidFill>
          <a:srgbClr val="4A66A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Ch-Square</a:t>
          </a:r>
        </a:p>
      </dgm:t>
    </dgm:pt>
    <dgm:pt modelId="{A5DB9530-092F-49C4-8F95-A5E2BEBD6FC8}" type="parTrans" cxnId="{D3B8ABC9-ABDE-4DD4-8553-B0642CB99B51}">
      <dgm:prSet/>
      <dgm:spPr/>
      <dgm:t>
        <a:bodyPr/>
        <a:lstStyle/>
        <a:p>
          <a:endParaRPr lang="en-US"/>
        </a:p>
      </dgm:t>
    </dgm:pt>
    <dgm:pt modelId="{4622252C-6835-447C-8A8C-FBE0CEC129AF}" type="sibTrans" cxnId="{D3B8ABC9-ABDE-4DD4-8553-B0642CB99B51}">
      <dgm:prSet/>
      <dgm:spPr/>
      <dgm:t>
        <a:bodyPr/>
        <a:lstStyle/>
        <a:p>
          <a:endParaRPr lang="en-US"/>
        </a:p>
      </dgm:t>
    </dgm:pt>
    <dgm:pt modelId="{4F9D05E5-116B-4327-BA6F-C2FEE375DEB5}">
      <dgm:prSet phldrT="[Text]" custT="1"/>
      <dgm:spPr>
        <a:xfrm>
          <a:off x="3103973" y="469344"/>
          <a:ext cx="1360779" cy="1441125"/>
        </a:xfrm>
        <a:prstGeom prst="rect">
          <a:avLst/>
        </a:prstGeom>
        <a:solidFill>
          <a:srgbClr val="4A66AC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3 selected</a:t>
          </a:r>
        </a:p>
      </dgm:t>
    </dgm:pt>
    <dgm:pt modelId="{2460556E-AA1D-48B8-A33D-E268EB7208CA}" type="parTrans" cxnId="{88DA3E2F-D883-4694-887F-FDC29B8092C4}">
      <dgm:prSet/>
      <dgm:spPr/>
      <dgm:t>
        <a:bodyPr/>
        <a:lstStyle/>
        <a:p>
          <a:endParaRPr lang="en-US"/>
        </a:p>
      </dgm:t>
    </dgm:pt>
    <dgm:pt modelId="{2B92B19E-F51B-4F6D-8A0C-6B3E6264D488}" type="sibTrans" cxnId="{88DA3E2F-D883-4694-887F-FDC29B8092C4}">
      <dgm:prSet/>
      <dgm:spPr/>
      <dgm:t>
        <a:bodyPr/>
        <a:lstStyle/>
        <a:p>
          <a:endParaRPr lang="en-US"/>
        </a:p>
      </dgm:t>
    </dgm:pt>
    <dgm:pt modelId="{5041BCDA-596E-4A51-9814-A960A02A0510}" type="pres">
      <dgm:prSet presAssocID="{A3A77792-1BD1-4942-BB70-9FE261E6B97B}" presName="Name0" presStyleCnt="0">
        <dgm:presLayoutVars>
          <dgm:dir/>
          <dgm:animLvl val="lvl"/>
          <dgm:resizeHandles val="exact"/>
        </dgm:presLayoutVars>
      </dgm:prSet>
      <dgm:spPr/>
    </dgm:pt>
    <dgm:pt modelId="{CDAAD2AB-335B-43B6-9C9E-626EDA50F1E3}" type="pres">
      <dgm:prSet presAssocID="{45A1D075-F49C-489E-93BD-8A350489FF5D}" presName="composite" presStyleCnt="0"/>
      <dgm:spPr/>
    </dgm:pt>
    <dgm:pt modelId="{E17184C3-9CFE-4341-A4F1-DEE148CDC74C}" type="pres">
      <dgm:prSet presAssocID="{45A1D075-F49C-489E-93BD-8A350489FF5D}" presName="parTx" presStyleLbl="alignNode1" presStyleIdx="0" presStyleCnt="3" custLinFactNeighborX="1494">
        <dgm:presLayoutVars>
          <dgm:chMax val="0"/>
          <dgm:chPref val="0"/>
          <dgm:bulletEnabled val="1"/>
        </dgm:presLayoutVars>
      </dgm:prSet>
      <dgm:spPr/>
    </dgm:pt>
    <dgm:pt modelId="{9B1535E8-6C4A-4DF9-B355-1242E165B01E}" type="pres">
      <dgm:prSet presAssocID="{45A1D075-F49C-489E-93BD-8A350489FF5D}" presName="desTx" presStyleLbl="alignAccFollowNode1" presStyleIdx="0" presStyleCnt="3">
        <dgm:presLayoutVars>
          <dgm:bulletEnabled val="1"/>
        </dgm:presLayoutVars>
      </dgm:prSet>
      <dgm:spPr/>
    </dgm:pt>
    <dgm:pt modelId="{9D266063-3631-4107-AF33-122BAEADFCB7}" type="pres">
      <dgm:prSet presAssocID="{B2975AA2-BD2D-49D5-8A85-5B318E4D124D}" presName="space" presStyleCnt="0"/>
      <dgm:spPr/>
    </dgm:pt>
    <dgm:pt modelId="{1D9962FF-80D4-42D0-A164-02989E61F507}" type="pres">
      <dgm:prSet presAssocID="{C9ABE26E-052D-463F-A42C-4D06F92CEA1F}" presName="composite" presStyleCnt="0"/>
      <dgm:spPr/>
    </dgm:pt>
    <dgm:pt modelId="{56D10892-668B-47EC-8974-6B32A9EC64A5}" type="pres">
      <dgm:prSet presAssocID="{C9ABE26E-052D-463F-A42C-4D06F92CEA1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0CD1357-6438-4A3B-BB9D-634CC98E5565}" type="pres">
      <dgm:prSet presAssocID="{C9ABE26E-052D-463F-A42C-4D06F92CEA1F}" presName="desTx" presStyleLbl="alignAccFollowNode1" presStyleIdx="1" presStyleCnt="3">
        <dgm:presLayoutVars>
          <dgm:bulletEnabled val="1"/>
        </dgm:presLayoutVars>
      </dgm:prSet>
      <dgm:spPr/>
    </dgm:pt>
    <dgm:pt modelId="{5A668FF4-FE8C-4EEC-83AE-73E60ADCD8E0}" type="pres">
      <dgm:prSet presAssocID="{BDCA9314-4FA7-4629-9461-63B892F83A23}" presName="space" presStyleCnt="0"/>
      <dgm:spPr/>
    </dgm:pt>
    <dgm:pt modelId="{2C429145-1921-4D2E-B2E7-8AE4AC384A4E}" type="pres">
      <dgm:prSet presAssocID="{3DAA1898-D651-4414-853B-05757397D70A}" presName="composite" presStyleCnt="0"/>
      <dgm:spPr/>
    </dgm:pt>
    <dgm:pt modelId="{72EE6AB6-1FBA-4629-8367-10702367F5EB}" type="pres">
      <dgm:prSet presAssocID="{3DAA1898-D651-4414-853B-05757397D70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B80A71-B8EE-47E5-8AF5-B6AE0D0275B2}" type="pres">
      <dgm:prSet presAssocID="{3DAA1898-D651-4414-853B-05757397D70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2C81911-9A19-4783-BA9D-02FCB457E6A5}" srcId="{C9ABE26E-052D-463F-A42C-4D06F92CEA1F}" destId="{E0423058-86CF-4D14-A638-88904F198E9D}" srcOrd="0" destOrd="0" parTransId="{02D21F5F-D513-45A8-BEA1-1ADA5112552C}" sibTransId="{254EF223-3239-4407-9BC1-9F02676F8729}"/>
    <dgm:cxn modelId="{CA1F6F25-99A9-4EA3-821B-D86D900BDBD3}" type="presOf" srcId="{3DAA1898-D651-4414-853B-05757397D70A}" destId="{72EE6AB6-1FBA-4629-8367-10702367F5EB}" srcOrd="0" destOrd="0" presId="urn:microsoft.com/office/officeart/2005/8/layout/hList1"/>
    <dgm:cxn modelId="{88DA3E2F-D883-4694-887F-FDC29B8092C4}" srcId="{3DAA1898-D651-4414-853B-05757397D70A}" destId="{4F9D05E5-116B-4327-BA6F-C2FEE375DEB5}" srcOrd="0" destOrd="0" parTransId="{2460556E-AA1D-48B8-A33D-E268EB7208CA}" sibTransId="{2B92B19E-F51B-4F6D-8A0C-6B3E6264D488}"/>
    <dgm:cxn modelId="{BE82375E-AF7C-4E20-8A18-73FE9519C2A4}" srcId="{A3A77792-1BD1-4942-BB70-9FE261E6B97B}" destId="{C9ABE26E-052D-463F-A42C-4D06F92CEA1F}" srcOrd="1" destOrd="0" parTransId="{51AF8C1C-A61F-4DFC-90DE-395B66FD8085}" sibTransId="{BDCA9314-4FA7-4629-9461-63B892F83A23}"/>
    <dgm:cxn modelId="{A9243B53-9E15-43C6-BB13-5859C9E62EF1}" type="presOf" srcId="{E0423058-86CF-4D14-A638-88904F198E9D}" destId="{30CD1357-6438-4A3B-BB9D-634CC98E5565}" srcOrd="0" destOrd="0" presId="urn:microsoft.com/office/officeart/2005/8/layout/hList1"/>
    <dgm:cxn modelId="{8F344455-A9B0-44C1-B12D-C316256B1F0A}" type="presOf" srcId="{B902967A-B7F1-41A3-A463-301EF5DC8008}" destId="{9B1535E8-6C4A-4DF9-B355-1242E165B01E}" srcOrd="0" destOrd="0" presId="urn:microsoft.com/office/officeart/2005/8/layout/hList1"/>
    <dgm:cxn modelId="{509FC97F-5880-4824-B781-E9481C41E586}" type="presOf" srcId="{A3A77792-1BD1-4942-BB70-9FE261E6B97B}" destId="{5041BCDA-596E-4A51-9814-A960A02A0510}" srcOrd="0" destOrd="0" presId="urn:microsoft.com/office/officeart/2005/8/layout/hList1"/>
    <dgm:cxn modelId="{5E0E609D-CBA0-4CD5-A86C-E67BEDB97F6D}" srcId="{45A1D075-F49C-489E-93BD-8A350489FF5D}" destId="{B902967A-B7F1-41A3-A463-301EF5DC8008}" srcOrd="0" destOrd="0" parTransId="{72EEC3C0-5713-4B73-8AF2-20349F8CC716}" sibTransId="{099AEC47-BF90-4E9C-8B7F-7972EFE6B04B}"/>
    <dgm:cxn modelId="{A5AFCAB4-6EBB-4317-B5FC-AF3C60C4C5AC}" type="presOf" srcId="{4F9D05E5-116B-4327-BA6F-C2FEE375DEB5}" destId="{05B80A71-B8EE-47E5-8AF5-B6AE0D0275B2}" srcOrd="0" destOrd="0" presId="urn:microsoft.com/office/officeart/2005/8/layout/hList1"/>
    <dgm:cxn modelId="{D3B8ABC9-ABDE-4DD4-8553-B0642CB99B51}" srcId="{A3A77792-1BD1-4942-BB70-9FE261E6B97B}" destId="{3DAA1898-D651-4414-853B-05757397D70A}" srcOrd="2" destOrd="0" parTransId="{A5DB9530-092F-49C4-8F95-A5E2BEBD6FC8}" sibTransId="{4622252C-6835-447C-8A8C-FBE0CEC129AF}"/>
    <dgm:cxn modelId="{035402CB-7B5A-426A-A1EF-1309B23DD5EA}" srcId="{A3A77792-1BD1-4942-BB70-9FE261E6B97B}" destId="{45A1D075-F49C-489E-93BD-8A350489FF5D}" srcOrd="0" destOrd="0" parTransId="{A3BAAD5F-037B-4F47-8300-0F8E98896B54}" sibTransId="{B2975AA2-BD2D-49D5-8A85-5B318E4D124D}"/>
    <dgm:cxn modelId="{0A5AF5D6-0AEF-4112-9150-83A995505F20}" type="presOf" srcId="{C9ABE26E-052D-463F-A42C-4D06F92CEA1F}" destId="{56D10892-668B-47EC-8974-6B32A9EC64A5}" srcOrd="0" destOrd="0" presId="urn:microsoft.com/office/officeart/2005/8/layout/hList1"/>
    <dgm:cxn modelId="{BADBCAF4-9891-488D-B9BB-F69C4CF52C47}" type="presOf" srcId="{45A1D075-F49C-489E-93BD-8A350489FF5D}" destId="{E17184C3-9CFE-4341-A4F1-DEE148CDC74C}" srcOrd="0" destOrd="0" presId="urn:microsoft.com/office/officeart/2005/8/layout/hList1"/>
    <dgm:cxn modelId="{71586248-6E4D-4E75-B3D8-53A00EEE030C}" type="presParOf" srcId="{5041BCDA-596E-4A51-9814-A960A02A0510}" destId="{CDAAD2AB-335B-43B6-9C9E-626EDA50F1E3}" srcOrd="0" destOrd="0" presId="urn:microsoft.com/office/officeart/2005/8/layout/hList1"/>
    <dgm:cxn modelId="{004BBEC2-AE4F-4604-9000-6445D26F5707}" type="presParOf" srcId="{CDAAD2AB-335B-43B6-9C9E-626EDA50F1E3}" destId="{E17184C3-9CFE-4341-A4F1-DEE148CDC74C}" srcOrd="0" destOrd="0" presId="urn:microsoft.com/office/officeart/2005/8/layout/hList1"/>
    <dgm:cxn modelId="{3AEB274B-7830-4418-BAC3-263C9BF00D1F}" type="presParOf" srcId="{CDAAD2AB-335B-43B6-9C9E-626EDA50F1E3}" destId="{9B1535E8-6C4A-4DF9-B355-1242E165B01E}" srcOrd="1" destOrd="0" presId="urn:microsoft.com/office/officeart/2005/8/layout/hList1"/>
    <dgm:cxn modelId="{F3F981E9-2F23-407A-81D8-98E3002C144D}" type="presParOf" srcId="{5041BCDA-596E-4A51-9814-A960A02A0510}" destId="{9D266063-3631-4107-AF33-122BAEADFCB7}" srcOrd="1" destOrd="0" presId="urn:microsoft.com/office/officeart/2005/8/layout/hList1"/>
    <dgm:cxn modelId="{EACE7E43-7D08-43F8-9D53-503F5BFC36A6}" type="presParOf" srcId="{5041BCDA-596E-4A51-9814-A960A02A0510}" destId="{1D9962FF-80D4-42D0-A164-02989E61F507}" srcOrd="2" destOrd="0" presId="urn:microsoft.com/office/officeart/2005/8/layout/hList1"/>
    <dgm:cxn modelId="{A2D54EF0-A11B-4987-94B1-F49A24DF9EAB}" type="presParOf" srcId="{1D9962FF-80D4-42D0-A164-02989E61F507}" destId="{56D10892-668B-47EC-8974-6B32A9EC64A5}" srcOrd="0" destOrd="0" presId="urn:microsoft.com/office/officeart/2005/8/layout/hList1"/>
    <dgm:cxn modelId="{F227F3A4-DB25-43ED-A429-192D82512C4C}" type="presParOf" srcId="{1D9962FF-80D4-42D0-A164-02989E61F507}" destId="{30CD1357-6438-4A3B-BB9D-634CC98E5565}" srcOrd="1" destOrd="0" presId="urn:microsoft.com/office/officeart/2005/8/layout/hList1"/>
    <dgm:cxn modelId="{ED0788A5-4D58-46A5-AF2A-1CBF7BAD4377}" type="presParOf" srcId="{5041BCDA-596E-4A51-9814-A960A02A0510}" destId="{5A668FF4-FE8C-4EEC-83AE-73E60ADCD8E0}" srcOrd="3" destOrd="0" presId="urn:microsoft.com/office/officeart/2005/8/layout/hList1"/>
    <dgm:cxn modelId="{A7AD714F-E822-43F3-87D1-4E8062E48A43}" type="presParOf" srcId="{5041BCDA-596E-4A51-9814-A960A02A0510}" destId="{2C429145-1921-4D2E-B2E7-8AE4AC384A4E}" srcOrd="4" destOrd="0" presId="urn:microsoft.com/office/officeart/2005/8/layout/hList1"/>
    <dgm:cxn modelId="{853B598B-FEBD-48B9-AD9A-AE845F0B935A}" type="presParOf" srcId="{2C429145-1921-4D2E-B2E7-8AE4AC384A4E}" destId="{72EE6AB6-1FBA-4629-8367-10702367F5EB}" srcOrd="0" destOrd="0" presId="urn:microsoft.com/office/officeart/2005/8/layout/hList1"/>
    <dgm:cxn modelId="{0CC3CE7A-5ECD-40BD-A333-2B851B64546E}" type="presParOf" srcId="{2C429145-1921-4D2E-B2E7-8AE4AC384A4E}" destId="{05B80A71-B8EE-47E5-8AF5-B6AE0D0275B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8A797-BEEE-4C9C-987F-3D806CFC4A26}">
      <dsp:nvSpPr>
        <dsp:cNvPr id="0" name=""/>
        <dsp:cNvSpPr/>
      </dsp:nvSpPr>
      <dsp:spPr>
        <a:xfrm>
          <a:off x="499547" y="2028"/>
          <a:ext cx="1848658" cy="1379984"/>
        </a:xfrm>
        <a:prstGeom prst="round2SameRect">
          <a:avLst>
            <a:gd name="adj1" fmla="val 8000"/>
            <a:gd name="adj2" fmla="val 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41910" rIns="13970" bIns="13970" numCol="1" spcCol="1270" anchor="t" anchorCtr="0">
          <a:noAutofit/>
        </a:bodyPr>
        <a:lstStyle/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Name and location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Popularity - Ratings and Review Count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Cuisine Category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Yelp Pricing Category</a:t>
          </a:r>
        </a:p>
      </dsp:txBody>
      <dsp:txXfrm>
        <a:off x="531882" y="34363"/>
        <a:ext cx="1783988" cy="1347649"/>
      </dsp:txXfrm>
    </dsp:sp>
    <dsp:sp modelId="{3854D930-B9E0-4F30-8801-C37C27DBBC8B}">
      <dsp:nvSpPr>
        <dsp:cNvPr id="0" name=""/>
        <dsp:cNvSpPr/>
      </dsp:nvSpPr>
      <dsp:spPr>
        <a:xfrm>
          <a:off x="499547" y="1382012"/>
          <a:ext cx="1848658" cy="59339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Restaurant Details</a:t>
          </a:r>
        </a:p>
      </dsp:txBody>
      <dsp:txXfrm>
        <a:off x="499547" y="1382012"/>
        <a:ext cx="1301871" cy="593393"/>
      </dsp:txXfrm>
    </dsp:sp>
    <dsp:sp modelId="{CE4336E7-0DBC-456E-AE63-DF71A73F8412}">
      <dsp:nvSpPr>
        <dsp:cNvPr id="0" name=""/>
        <dsp:cNvSpPr/>
      </dsp:nvSpPr>
      <dsp:spPr>
        <a:xfrm>
          <a:off x="1853714" y="1476267"/>
          <a:ext cx="647030" cy="64703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C1A06-D1E0-4C40-B935-7FF45FE6DB36}">
      <dsp:nvSpPr>
        <dsp:cNvPr id="0" name=""/>
        <dsp:cNvSpPr/>
      </dsp:nvSpPr>
      <dsp:spPr>
        <a:xfrm>
          <a:off x="2661042" y="2028"/>
          <a:ext cx="1848658" cy="1379984"/>
        </a:xfrm>
        <a:prstGeom prst="round2SameRect">
          <a:avLst>
            <a:gd name="adj1" fmla="val 8000"/>
            <a:gd name="adj2" fmla="val 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41910" rIns="13970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Latitude, Longitude and </a:t>
          </a:r>
          <a:r>
            <a:rPr lang="en-US" sz="1050" kern="1200" dirty="0" err="1"/>
            <a:t>Zipcode</a:t>
          </a: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Avg Street Review and Rating as per Google Maps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Google Maps Places of Interest 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Vicinity to transit stations</a:t>
          </a:r>
        </a:p>
      </dsp:txBody>
      <dsp:txXfrm>
        <a:off x="2693377" y="34363"/>
        <a:ext cx="1783988" cy="1347649"/>
      </dsp:txXfrm>
    </dsp:sp>
    <dsp:sp modelId="{C71D2E26-1E34-4FB8-A083-82DDC752977C}">
      <dsp:nvSpPr>
        <dsp:cNvPr id="0" name=""/>
        <dsp:cNvSpPr/>
      </dsp:nvSpPr>
      <dsp:spPr>
        <a:xfrm>
          <a:off x="2661042" y="1382012"/>
          <a:ext cx="1848658" cy="59339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Geographical Details</a:t>
          </a:r>
        </a:p>
      </dsp:txBody>
      <dsp:txXfrm>
        <a:off x="2661042" y="1382012"/>
        <a:ext cx="1301871" cy="593393"/>
      </dsp:txXfrm>
    </dsp:sp>
    <dsp:sp modelId="{EE305780-1B19-4609-8075-6A5888AF1DE7}">
      <dsp:nvSpPr>
        <dsp:cNvPr id="0" name=""/>
        <dsp:cNvSpPr/>
      </dsp:nvSpPr>
      <dsp:spPr>
        <a:xfrm>
          <a:off x="4015210" y="1476267"/>
          <a:ext cx="647030" cy="64703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2000" b="-2000"/>
          </a:stretch>
        </a:blip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184C3-9CFE-4341-A4F1-DEE148CDC74C}">
      <dsp:nvSpPr>
        <dsp:cNvPr id="0" name=""/>
        <dsp:cNvSpPr/>
      </dsp:nvSpPr>
      <dsp:spPr>
        <a:xfrm>
          <a:off x="21725" y="8544"/>
          <a:ext cx="1360779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Summary</a:t>
          </a:r>
        </a:p>
      </dsp:txBody>
      <dsp:txXfrm>
        <a:off x="21725" y="8544"/>
        <a:ext cx="1360779" cy="460800"/>
      </dsp:txXfrm>
    </dsp:sp>
    <dsp:sp modelId="{9B1535E8-6C4A-4DF9-B355-1242E165B01E}">
      <dsp:nvSpPr>
        <dsp:cNvPr id="0" name=""/>
        <dsp:cNvSpPr/>
      </dsp:nvSpPr>
      <dsp:spPr>
        <a:xfrm>
          <a:off x="1395" y="469344"/>
          <a:ext cx="1360779" cy="1441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1.7 K data points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Data Granularity – Restaurant level</a:t>
          </a:r>
        </a:p>
      </dsp:txBody>
      <dsp:txXfrm>
        <a:off x="1395" y="469344"/>
        <a:ext cx="1360779" cy="1441125"/>
      </dsp:txXfrm>
    </dsp:sp>
    <dsp:sp modelId="{56D10892-668B-47EC-8974-6B32A9EC64A5}">
      <dsp:nvSpPr>
        <dsp:cNvPr id="0" name=""/>
        <dsp:cNvSpPr/>
      </dsp:nvSpPr>
      <dsp:spPr>
        <a:xfrm>
          <a:off x="1552684" y="8544"/>
          <a:ext cx="1360779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Critical Variables</a:t>
          </a:r>
        </a:p>
      </dsp:txBody>
      <dsp:txXfrm>
        <a:off x="1552684" y="8544"/>
        <a:ext cx="1360779" cy="460800"/>
      </dsp:txXfrm>
    </dsp:sp>
    <dsp:sp modelId="{30CD1357-6438-4A3B-BB9D-634CC98E5565}">
      <dsp:nvSpPr>
        <dsp:cNvPr id="0" name=""/>
        <dsp:cNvSpPr/>
      </dsp:nvSpPr>
      <dsp:spPr>
        <a:xfrm>
          <a:off x="1552684" y="469344"/>
          <a:ext cx="1360779" cy="1441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Parameters of Interest – Restaurant ratings and reviews, location reviews and ratings, # POI</a:t>
          </a:r>
        </a:p>
      </dsp:txBody>
      <dsp:txXfrm>
        <a:off x="1552684" y="469344"/>
        <a:ext cx="1360779" cy="1441125"/>
      </dsp:txXfrm>
    </dsp:sp>
    <dsp:sp modelId="{72EE6AB6-1FBA-4629-8367-10702367F5EB}">
      <dsp:nvSpPr>
        <dsp:cNvPr id="0" name=""/>
        <dsp:cNvSpPr/>
      </dsp:nvSpPr>
      <dsp:spPr>
        <a:xfrm>
          <a:off x="3103973" y="8544"/>
          <a:ext cx="1360779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Issues</a:t>
          </a:r>
        </a:p>
      </dsp:txBody>
      <dsp:txXfrm>
        <a:off x="3103973" y="8544"/>
        <a:ext cx="1360779" cy="460800"/>
      </dsp:txXfrm>
    </dsp:sp>
    <dsp:sp modelId="{05B80A71-B8EE-47E5-8AF5-B6AE0D0275B2}">
      <dsp:nvSpPr>
        <dsp:cNvPr id="0" name=""/>
        <dsp:cNvSpPr/>
      </dsp:nvSpPr>
      <dsp:spPr>
        <a:xfrm>
          <a:off x="3103973" y="469344"/>
          <a:ext cx="1360779" cy="1441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API call limitation (500 restaurants within 24 hours) – only 1.7K data points possible with multiple calls.</a:t>
          </a:r>
        </a:p>
      </dsp:txBody>
      <dsp:txXfrm>
        <a:off x="3103973" y="469344"/>
        <a:ext cx="1360779" cy="14411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184C3-9CFE-4341-A4F1-DEE148CDC74C}">
      <dsp:nvSpPr>
        <dsp:cNvPr id="0" name=""/>
        <dsp:cNvSpPr/>
      </dsp:nvSpPr>
      <dsp:spPr>
        <a:xfrm>
          <a:off x="21725" y="8921"/>
          <a:ext cx="1360779" cy="390329"/>
        </a:xfrm>
        <a:prstGeom prst="rect">
          <a:avLst/>
        </a:prstGeom>
        <a:solidFill>
          <a:srgbClr val="4A66A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Relevance + Missing Value % </a:t>
          </a:r>
        </a:p>
      </dsp:txBody>
      <dsp:txXfrm>
        <a:off x="21725" y="8921"/>
        <a:ext cx="1360779" cy="390329"/>
      </dsp:txXfrm>
    </dsp:sp>
    <dsp:sp modelId="{9B1535E8-6C4A-4DF9-B355-1242E165B01E}">
      <dsp:nvSpPr>
        <dsp:cNvPr id="0" name=""/>
        <dsp:cNvSpPr/>
      </dsp:nvSpPr>
      <dsp:spPr>
        <a:xfrm>
          <a:off x="1395" y="399250"/>
          <a:ext cx="1360779" cy="570960"/>
        </a:xfrm>
        <a:prstGeom prst="rect">
          <a:avLst/>
        </a:prstGeom>
        <a:solidFill>
          <a:srgbClr val="4A66AC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11 variables dropped</a:t>
          </a:r>
        </a:p>
      </dsp:txBody>
      <dsp:txXfrm>
        <a:off x="1395" y="399250"/>
        <a:ext cx="1360779" cy="570960"/>
      </dsp:txXfrm>
    </dsp:sp>
    <dsp:sp modelId="{56D10892-668B-47EC-8974-6B32A9EC64A5}">
      <dsp:nvSpPr>
        <dsp:cNvPr id="0" name=""/>
        <dsp:cNvSpPr/>
      </dsp:nvSpPr>
      <dsp:spPr>
        <a:xfrm>
          <a:off x="1552684" y="8921"/>
          <a:ext cx="1360779" cy="390329"/>
        </a:xfrm>
        <a:prstGeom prst="rect">
          <a:avLst/>
        </a:prstGeom>
        <a:solidFill>
          <a:srgbClr val="4A66A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T Tests</a:t>
          </a:r>
        </a:p>
      </dsp:txBody>
      <dsp:txXfrm>
        <a:off x="1552684" y="8921"/>
        <a:ext cx="1360779" cy="390329"/>
      </dsp:txXfrm>
    </dsp:sp>
    <dsp:sp modelId="{30CD1357-6438-4A3B-BB9D-634CC98E5565}">
      <dsp:nvSpPr>
        <dsp:cNvPr id="0" name=""/>
        <dsp:cNvSpPr/>
      </dsp:nvSpPr>
      <dsp:spPr>
        <a:xfrm>
          <a:off x="1552684" y="399250"/>
          <a:ext cx="1360779" cy="570960"/>
        </a:xfrm>
        <a:prstGeom prst="rect">
          <a:avLst/>
        </a:prstGeom>
        <a:solidFill>
          <a:srgbClr val="4A66AC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54 selected</a:t>
          </a:r>
        </a:p>
      </dsp:txBody>
      <dsp:txXfrm>
        <a:off x="1552684" y="399250"/>
        <a:ext cx="1360779" cy="570960"/>
      </dsp:txXfrm>
    </dsp:sp>
    <dsp:sp modelId="{72EE6AB6-1FBA-4629-8367-10702367F5EB}">
      <dsp:nvSpPr>
        <dsp:cNvPr id="0" name=""/>
        <dsp:cNvSpPr/>
      </dsp:nvSpPr>
      <dsp:spPr>
        <a:xfrm>
          <a:off x="3103973" y="8921"/>
          <a:ext cx="1360779" cy="390329"/>
        </a:xfrm>
        <a:prstGeom prst="rect">
          <a:avLst/>
        </a:prstGeom>
        <a:solidFill>
          <a:srgbClr val="4A66A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Ch-Square</a:t>
          </a:r>
        </a:p>
      </dsp:txBody>
      <dsp:txXfrm>
        <a:off x="3103973" y="8921"/>
        <a:ext cx="1360779" cy="390329"/>
      </dsp:txXfrm>
    </dsp:sp>
    <dsp:sp modelId="{05B80A71-B8EE-47E5-8AF5-B6AE0D0275B2}">
      <dsp:nvSpPr>
        <dsp:cNvPr id="0" name=""/>
        <dsp:cNvSpPr/>
      </dsp:nvSpPr>
      <dsp:spPr>
        <a:xfrm>
          <a:off x="3103973" y="399250"/>
          <a:ext cx="1360779" cy="570960"/>
        </a:xfrm>
        <a:prstGeom prst="rect">
          <a:avLst/>
        </a:prstGeom>
        <a:solidFill>
          <a:srgbClr val="4A66AC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A66AC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3 selected</a:t>
          </a:r>
        </a:p>
      </dsp:txBody>
      <dsp:txXfrm>
        <a:off x="3103973" y="399250"/>
        <a:ext cx="1360779" cy="570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2463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02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00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09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13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9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78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30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12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55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430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214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441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33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7953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  <p:sldLayoutId id="2147483707" r:id="rId24"/>
    <p:sldLayoutId id="2147483708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Layout" Target="../diagrams/layout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12" Type="http://schemas.openxmlformats.org/officeDocument/2006/relationships/diagramData" Target="../diagrams/data2.xml"/><Relationship Id="rId2" Type="http://schemas.openxmlformats.org/officeDocument/2006/relationships/image" Target="../media/image2.png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38.xml"/><Relationship Id="rId6" Type="http://schemas.openxmlformats.org/officeDocument/2006/relationships/diagramData" Target="../diagrams/data1.xml"/><Relationship Id="rId11" Type="http://schemas.openxmlformats.org/officeDocument/2006/relationships/image" Target="../media/image8.jpeg"/><Relationship Id="rId5" Type="http://schemas.openxmlformats.org/officeDocument/2006/relationships/image" Target="../media/image5.png"/><Relationship Id="rId15" Type="http://schemas.openxmlformats.org/officeDocument/2006/relationships/diagramColors" Target="../diagrams/colors2.xml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Relationship Id="rId1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Eiffel Tower in twil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4439" y="3444079"/>
            <a:ext cx="508312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Flavors of Success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43787" y="4199409"/>
            <a:ext cx="4600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Predicting Restaurant Popularity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0E0DF46-8710-2817-1516-E9ACDB4D37D0}"/>
              </a:ext>
            </a:extLst>
          </p:cNvPr>
          <p:cNvSpPr/>
          <p:nvPr/>
        </p:nvSpPr>
        <p:spPr>
          <a:xfrm>
            <a:off x="7485235" y="2114704"/>
            <a:ext cx="4208925" cy="2223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930A0-0CB7-5024-C46B-84103B86F7F6}"/>
              </a:ext>
            </a:extLst>
          </p:cNvPr>
          <p:cNvSpPr/>
          <p:nvPr/>
        </p:nvSpPr>
        <p:spPr>
          <a:xfrm>
            <a:off x="7485235" y="4586369"/>
            <a:ext cx="4618736" cy="2037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B23E64-0479-C25F-8A5F-DDF39450F4C8}"/>
              </a:ext>
            </a:extLst>
          </p:cNvPr>
          <p:cNvCxnSpPr>
            <a:cxnSpLocks/>
          </p:cNvCxnSpPr>
          <p:nvPr/>
        </p:nvCxnSpPr>
        <p:spPr>
          <a:xfrm>
            <a:off x="3193810" y="3453281"/>
            <a:ext cx="0" cy="114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2">
            <a:extLst>
              <a:ext uri="{FF2B5EF4-FFF2-40B4-BE49-F238E27FC236}">
                <a16:creationId xmlns:a16="http://schemas.microsoft.com/office/drawing/2014/main" id="{FE66FC34-F280-2A4A-37C7-51C69EC20847}"/>
              </a:ext>
            </a:extLst>
          </p:cNvPr>
          <p:cNvSpPr txBox="1">
            <a:spLocks/>
          </p:cNvSpPr>
          <p:nvPr/>
        </p:nvSpPr>
        <p:spPr>
          <a:xfrm>
            <a:off x="110447" y="614024"/>
            <a:ext cx="11087906" cy="12302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ACCBF9">
                  <a:lumMod val="50000"/>
                </a:srgbClr>
              </a:solidFill>
              <a:latin typeface="Century Gothic"/>
              <a:ea typeface="+mj-lt"/>
              <a:cs typeface="+mj-lt"/>
            </a:endParaRPr>
          </a:p>
          <a:p>
            <a:pPr algn="just"/>
            <a:r>
              <a:rPr lang="en-US" sz="1500" dirty="0">
                <a:ea typeface="+mj-lt"/>
                <a:cs typeface="+mj-lt"/>
              </a:rPr>
              <a:t>'Flavors of Success' aims to unravel the complex dynamics between restaurant popularity and its geographic context by analyzing a rich dataset encompassing restaurant reviews (sourced from Yelp), local Points of Interest (POIs) data (from </a:t>
            </a:r>
            <a:r>
              <a:rPr lang="en-US" sz="1500" u="sng" dirty="0">
                <a:ea typeface="+mj-lt"/>
                <a:cs typeface="+mj-lt"/>
              </a:rPr>
              <a:t>Google Maps</a:t>
            </a:r>
            <a:r>
              <a:rPr lang="en-US" sz="1500" dirty="0">
                <a:ea typeface="+mj-lt"/>
                <a:cs typeface="+mj-lt"/>
              </a:rPr>
              <a:t>), and bike station locations and usage statistics (from City Bike API).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1A8D66F-AC8F-D6F7-93AD-9C373C1B2013}"/>
              </a:ext>
            </a:extLst>
          </p:cNvPr>
          <p:cNvSpPr txBox="1">
            <a:spLocks/>
          </p:cNvSpPr>
          <p:nvPr/>
        </p:nvSpPr>
        <p:spPr>
          <a:xfrm>
            <a:off x="79967" y="-293805"/>
            <a:ext cx="123718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entury Gothic"/>
              </a:rPr>
              <a:t>Predicting Restaurant Popularity using POI Data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4F5EA50-0893-41A7-BF35-6EAF46B9F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30" y="5000490"/>
            <a:ext cx="1174474" cy="6545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FED2B6-FC3C-CEBA-5361-139E958C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9" y="4823872"/>
            <a:ext cx="1224470" cy="10384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6F66048-B3CE-64AB-CC85-BC7337B7F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852" y="4836821"/>
            <a:ext cx="1021677" cy="9442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8D6DE64-FED2-20A2-9852-D499D3BC4F6C}"/>
              </a:ext>
            </a:extLst>
          </p:cNvPr>
          <p:cNvSpPr txBox="1"/>
          <p:nvPr/>
        </p:nvSpPr>
        <p:spPr>
          <a:xfrm>
            <a:off x="4305830" y="5862346"/>
            <a:ext cx="153718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Data Set - 7000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3BCD5B-8AD1-5B15-77F1-F9B0B9D39B91}"/>
              </a:ext>
            </a:extLst>
          </p:cNvPr>
          <p:cNvSpPr txBox="1"/>
          <p:nvPr/>
        </p:nvSpPr>
        <p:spPr>
          <a:xfrm>
            <a:off x="2351639" y="5867533"/>
            <a:ext cx="138761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Data Set- 1462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FE8CBD-7332-D16E-F153-820A8C605F7C}"/>
              </a:ext>
            </a:extLst>
          </p:cNvPr>
          <p:cNvSpPr txBox="1"/>
          <p:nvPr/>
        </p:nvSpPr>
        <p:spPr>
          <a:xfrm>
            <a:off x="559075" y="5903027"/>
            <a:ext cx="122447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Data Set – 30K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0C6CD22B-8749-8021-AFF5-9C51AC2D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30" y="2348877"/>
            <a:ext cx="1224470" cy="96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DB27ADE9-1D40-FD2E-3324-3BC39775A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529875"/>
              </p:ext>
            </p:extLst>
          </p:nvPr>
        </p:nvGraphicFramePr>
        <p:xfrm>
          <a:off x="7076685" y="2213055"/>
          <a:ext cx="5161788" cy="2125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FE0ECA25-7B24-AAF5-0389-893CD4E29D43}"/>
              </a:ext>
            </a:extLst>
          </p:cNvPr>
          <p:cNvSpPr txBox="1"/>
          <p:nvPr/>
        </p:nvSpPr>
        <p:spPr>
          <a:xfrm>
            <a:off x="2632357" y="2041043"/>
            <a:ext cx="153718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Data Set - 1700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BC0AB20-76B0-182C-C9C5-5E2A9D5CBF39}"/>
              </a:ext>
            </a:extLst>
          </p:cNvPr>
          <p:cNvSpPr/>
          <p:nvPr/>
        </p:nvSpPr>
        <p:spPr>
          <a:xfrm>
            <a:off x="337312" y="4594352"/>
            <a:ext cx="5452627" cy="2129453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9DCBAB-A758-E803-7292-F563C4F4E067}"/>
              </a:ext>
            </a:extLst>
          </p:cNvPr>
          <p:cNvSpPr/>
          <p:nvPr/>
        </p:nvSpPr>
        <p:spPr>
          <a:xfrm>
            <a:off x="2394739" y="2041042"/>
            <a:ext cx="1537181" cy="1412239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6B737F6-8995-37F9-0356-2A4B1B9464D2}"/>
              </a:ext>
            </a:extLst>
          </p:cNvPr>
          <p:cNvSpPr/>
          <p:nvPr/>
        </p:nvSpPr>
        <p:spPr>
          <a:xfrm>
            <a:off x="5843011" y="3538520"/>
            <a:ext cx="442030" cy="246221"/>
          </a:xfrm>
          <a:prstGeom prst="rightArrow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8" descr="Api free vector icons designed by Smashicons | Free icons, Vector icon  design, Vector icons">
            <a:extLst>
              <a:ext uri="{FF2B5EF4-FFF2-40B4-BE49-F238E27FC236}">
                <a16:creationId xmlns:a16="http://schemas.microsoft.com/office/drawing/2014/main" id="{960A4611-412F-CC64-7E8F-8E89144C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78" y="3784741"/>
            <a:ext cx="442029" cy="4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17FE37FA-6867-27B7-402E-434AF8378F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559836"/>
              </p:ext>
            </p:extLst>
          </p:nvPr>
        </p:nvGraphicFramePr>
        <p:xfrm>
          <a:off x="7556550" y="4634185"/>
          <a:ext cx="4466149" cy="1919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D943C1F5-833C-6219-93A8-0F6362DE1EE5}"/>
              </a:ext>
            </a:extLst>
          </p:cNvPr>
          <p:cNvSpPr txBox="1"/>
          <p:nvPr/>
        </p:nvSpPr>
        <p:spPr>
          <a:xfrm>
            <a:off x="6688452" y="2110264"/>
            <a:ext cx="796783" cy="246221"/>
          </a:xfrm>
          <a:prstGeom prst="rect">
            <a:avLst/>
          </a:prstGeom>
          <a:solidFill>
            <a:schemeClr val="bg2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Variables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C89501-46A1-C7D2-7482-19570A2444A5}"/>
              </a:ext>
            </a:extLst>
          </p:cNvPr>
          <p:cNvSpPr txBox="1"/>
          <p:nvPr/>
        </p:nvSpPr>
        <p:spPr>
          <a:xfrm>
            <a:off x="6688452" y="4583385"/>
            <a:ext cx="796783" cy="400110"/>
          </a:xfrm>
          <a:prstGeom prst="rect">
            <a:avLst/>
          </a:prstGeom>
          <a:solidFill>
            <a:schemeClr val="bg2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145174-528D-7A69-97D9-FD60E2956D24}"/>
              </a:ext>
            </a:extLst>
          </p:cNvPr>
          <p:cNvSpPr txBox="1">
            <a:spLocks/>
          </p:cNvSpPr>
          <p:nvPr/>
        </p:nvSpPr>
        <p:spPr>
          <a:xfrm>
            <a:off x="10160" y="-200055"/>
            <a:ext cx="123718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entury Gothic"/>
              </a:rPr>
              <a:t>Skewness in Data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6B954B7-5971-B36E-828D-60DFB4EE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760" y="1422400"/>
            <a:ext cx="7174510" cy="53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E5A8445-FBE3-FAA8-18FD-DD0EB21AE647}"/>
              </a:ext>
            </a:extLst>
          </p:cNvPr>
          <p:cNvSpPr txBox="1"/>
          <p:nvPr/>
        </p:nvSpPr>
        <p:spPr>
          <a:xfrm>
            <a:off x="152099" y="806847"/>
            <a:ext cx="11157832" cy="553998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Due to high skewness in the data, we used models that are capable of handling skewness. </a:t>
            </a:r>
            <a:br>
              <a:rPr lang="en-US" sz="1000" dirty="0"/>
            </a:b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Skewness measures the tilt of data distribution; its relevance in data science lies in assessing the distribution's symmetry, crucial for accurate modeling and statistical analyses.</a:t>
            </a:r>
            <a:r>
              <a:rPr lang="en-US" sz="10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38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DA2FE7-3A99-0109-A28F-0BE723BE5D00}"/>
              </a:ext>
            </a:extLst>
          </p:cNvPr>
          <p:cNvSpPr txBox="1">
            <a:spLocks/>
          </p:cNvSpPr>
          <p:nvPr/>
        </p:nvSpPr>
        <p:spPr>
          <a:xfrm>
            <a:off x="0" y="-200055"/>
            <a:ext cx="123718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entury Gothic"/>
              </a:rPr>
              <a:t>Outliers and Entropy in Data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89F2EE1-C639-9086-8019-87B4C73B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5" y="1666145"/>
            <a:ext cx="7660321" cy="50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0DEA94-87A0-E0A1-9835-B912145F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572" y="1640653"/>
            <a:ext cx="2400423" cy="18542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E36D199-90AE-E672-3246-C0AF2C49FC0B}"/>
              </a:ext>
            </a:extLst>
          </p:cNvPr>
          <p:cNvSpPr txBox="1"/>
          <p:nvPr/>
        </p:nvSpPr>
        <p:spPr>
          <a:xfrm>
            <a:off x="233379" y="884283"/>
            <a:ext cx="11157832" cy="400110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Outliers are extreme values that deviate significantly from the rest of the data; in data science, detecting and handling outliers is vital for preventing skewed interpretations and ensuring robust model performance.</a:t>
            </a:r>
            <a:endParaRPr 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C5AD47-85CD-756C-73AE-6BD411E097D9}"/>
              </a:ext>
            </a:extLst>
          </p:cNvPr>
          <p:cNvSpPr txBox="1"/>
          <p:nvPr/>
        </p:nvSpPr>
        <p:spPr>
          <a:xfrm>
            <a:off x="216532" y="1424157"/>
            <a:ext cx="1419228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black"/>
                </a:solidFill>
                <a:latin typeface="Segoe UI Light"/>
              </a:rPr>
              <a:t>Quantitative Variables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A08E57-712F-75D7-ADBF-ADB8263C8C9C}"/>
              </a:ext>
            </a:extLst>
          </p:cNvPr>
          <p:cNvSpPr/>
          <p:nvPr/>
        </p:nvSpPr>
        <p:spPr>
          <a:xfrm>
            <a:off x="222189" y="1668526"/>
            <a:ext cx="7714197" cy="5189474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1D536-0CA9-E69D-3383-C4BFBB6B732F}"/>
              </a:ext>
            </a:extLst>
          </p:cNvPr>
          <p:cNvSpPr txBox="1"/>
          <p:nvPr/>
        </p:nvSpPr>
        <p:spPr>
          <a:xfrm>
            <a:off x="8170564" y="1403058"/>
            <a:ext cx="1419228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black"/>
                </a:solidFill>
                <a:latin typeface="Segoe UI Light"/>
              </a:rPr>
              <a:t>Qualitative Variables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A6E89A-D4EF-1F21-0991-EEE5F2213DD9}"/>
              </a:ext>
            </a:extLst>
          </p:cNvPr>
          <p:cNvSpPr/>
          <p:nvPr/>
        </p:nvSpPr>
        <p:spPr>
          <a:xfrm>
            <a:off x="8169215" y="1655806"/>
            <a:ext cx="4022785" cy="5189473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23FA7-D3C0-BC54-FD51-FA9F51DA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816" y="3632641"/>
            <a:ext cx="3952428" cy="295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8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F8228316-A903-5C95-7991-1DAD8563020E}"/>
              </a:ext>
            </a:extLst>
          </p:cNvPr>
          <p:cNvSpPr txBox="1">
            <a:spLocks/>
          </p:cNvSpPr>
          <p:nvPr/>
        </p:nvSpPr>
        <p:spPr>
          <a:xfrm>
            <a:off x="0" y="-250395"/>
            <a:ext cx="123718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entury Gothic"/>
              </a:rPr>
              <a:t>Geographical Analysis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7058851-AE33-8057-8FD7-B83B1D63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82" y="3733292"/>
            <a:ext cx="4547817" cy="31171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A15D66-8A35-76D3-678C-6F3B8ABD4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064" y="842772"/>
            <a:ext cx="4542936" cy="28905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0FF9C44-9027-FEE2-7F9D-C84967EA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842773"/>
            <a:ext cx="4163814" cy="2890520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EF28C4D-616A-7548-AD2B-F91B33E5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88" y="3701332"/>
            <a:ext cx="3948331" cy="314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E6286D8-547C-26A9-F389-8081BB5AE1E2}"/>
              </a:ext>
            </a:extLst>
          </p:cNvPr>
          <p:cNvSpPr txBox="1"/>
          <p:nvPr/>
        </p:nvSpPr>
        <p:spPr>
          <a:xfrm>
            <a:off x="1048864" y="3687785"/>
            <a:ext cx="2984656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Paris Lat Long Traffic Density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A64B9C-B997-CD46-727E-437F97C6BBEA}"/>
              </a:ext>
            </a:extLst>
          </p:cNvPr>
          <p:cNvSpPr txBox="1"/>
          <p:nvPr/>
        </p:nvSpPr>
        <p:spPr>
          <a:xfrm>
            <a:off x="102479" y="3226119"/>
            <a:ext cx="934721" cy="861774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High Traffic Density in vicinity of popular restaurants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E9EB15-F00A-D3F5-5885-7D08A71B36CA}"/>
              </a:ext>
            </a:extLst>
          </p:cNvPr>
          <p:cNvSpPr txBox="1"/>
          <p:nvPr/>
        </p:nvSpPr>
        <p:spPr>
          <a:xfrm>
            <a:off x="6224952" y="4797998"/>
            <a:ext cx="1419228" cy="707886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Price Sensitive Customers (Color – Pric</a:t>
            </a:r>
            <a:r>
              <a:rPr lang="en-US" sz="1000" dirty="0">
                <a:solidFill>
                  <a:srgbClr val="374151"/>
                </a:solidFill>
                <a:latin typeface="Söhne"/>
              </a:rPr>
              <a:t>e; Size – Review Count)</a:t>
            </a:r>
            <a:endParaRPr 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B11DFC-A408-B6F1-A7C9-0F7517950FE9}"/>
              </a:ext>
            </a:extLst>
          </p:cNvPr>
          <p:cNvSpPr txBox="1"/>
          <p:nvPr/>
        </p:nvSpPr>
        <p:spPr>
          <a:xfrm>
            <a:off x="7644180" y="3725905"/>
            <a:ext cx="3613099" cy="400110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Price and Review Count by Lat Long </a:t>
            </a: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(Color – Pric</a:t>
            </a:r>
            <a:r>
              <a:rPr lang="en-US" sz="1000" dirty="0">
                <a:solidFill>
                  <a:srgbClr val="374151"/>
                </a:solidFill>
                <a:latin typeface="Söhne"/>
              </a:rPr>
              <a:t>e; Size – Review Count)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0542EB-7D29-4B13-045C-7CF0D7BAD3DD}"/>
              </a:ext>
            </a:extLst>
          </p:cNvPr>
          <p:cNvSpPr txBox="1"/>
          <p:nvPr/>
        </p:nvSpPr>
        <p:spPr>
          <a:xfrm>
            <a:off x="1056640" y="834079"/>
            <a:ext cx="3230880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Google Maps Rating Count – Size and Color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9E72E9-2F44-4251-2022-784CD2C45DD9}"/>
              </a:ext>
            </a:extLst>
          </p:cNvPr>
          <p:cNvSpPr txBox="1"/>
          <p:nvPr/>
        </p:nvSpPr>
        <p:spPr>
          <a:xfrm>
            <a:off x="6723036" y="1905129"/>
            <a:ext cx="921146" cy="861774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Most of the economical options are located on the outskirts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77711B-8DED-0574-5991-2A33A0969FE1}"/>
              </a:ext>
            </a:extLst>
          </p:cNvPr>
          <p:cNvSpPr txBox="1"/>
          <p:nvPr/>
        </p:nvSpPr>
        <p:spPr>
          <a:xfrm>
            <a:off x="7644182" y="835349"/>
            <a:ext cx="2282138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Price Category – Lat Long</a:t>
            </a:r>
          </a:p>
        </p:txBody>
      </p:sp>
    </p:spTree>
    <p:extLst>
      <p:ext uri="{BB962C8B-B14F-4D97-AF65-F5344CB8AC3E}">
        <p14:creationId xmlns:p14="http://schemas.microsoft.com/office/powerpoint/2010/main" val="24304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1620127E-45E3-A2A9-76E5-60484B78E0D4}"/>
              </a:ext>
            </a:extLst>
          </p:cNvPr>
          <p:cNvSpPr txBox="1">
            <a:spLocks/>
          </p:cNvSpPr>
          <p:nvPr/>
        </p:nvSpPr>
        <p:spPr>
          <a:xfrm>
            <a:off x="0" y="-250395"/>
            <a:ext cx="123718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entury Gothic"/>
              </a:rPr>
              <a:t>Geographical Analysis Contd.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4C272F3-215B-FA5A-CA3F-F431E08B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25" y="955038"/>
            <a:ext cx="3952617" cy="27330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5FDCCE-96FF-70BB-54BE-AB3136A6145F}"/>
              </a:ext>
            </a:extLst>
          </p:cNvPr>
          <p:cNvSpPr txBox="1"/>
          <p:nvPr/>
        </p:nvSpPr>
        <p:spPr>
          <a:xfrm>
            <a:off x="7162513" y="1337497"/>
            <a:ext cx="755990" cy="400110"/>
          </a:xfrm>
          <a:prstGeom prst="rect">
            <a:avLst/>
          </a:prstGeom>
          <a:solidFill>
            <a:schemeClr val="bg2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POI (Majorly)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51E1528-F514-FEBE-6CE9-B8AA7687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39" y="955038"/>
            <a:ext cx="4612641" cy="2733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BDA224-86CD-8666-B677-671CA2786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25" y="3688080"/>
            <a:ext cx="4100735" cy="30290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95E58F-50BF-7D58-3F95-471059733512}"/>
              </a:ext>
            </a:extLst>
          </p:cNvPr>
          <p:cNvSpPr txBox="1"/>
          <p:nvPr/>
        </p:nvSpPr>
        <p:spPr>
          <a:xfrm>
            <a:off x="7904480" y="708817"/>
            <a:ext cx="1828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Source – google maps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DF3F57C-A05D-AB46-C062-7EBCC5140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757" y="3670427"/>
            <a:ext cx="4653524" cy="309260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76093E3-E9A9-0792-5CB6-0EA769683033}"/>
              </a:ext>
            </a:extLst>
          </p:cNvPr>
          <p:cNvSpPr txBox="1"/>
          <p:nvPr/>
        </p:nvSpPr>
        <p:spPr>
          <a:xfrm>
            <a:off x="5120638" y="958005"/>
            <a:ext cx="1319682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Tourist Spots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E30F01-000E-3769-1BE2-71E0EB42EB19}"/>
              </a:ext>
            </a:extLst>
          </p:cNvPr>
          <p:cNvSpPr txBox="1"/>
          <p:nvPr/>
        </p:nvSpPr>
        <p:spPr>
          <a:xfrm>
            <a:off x="887824" y="952057"/>
            <a:ext cx="1319682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Google Maps POI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9F7366-3B7E-E032-C281-9067668C4841}"/>
              </a:ext>
            </a:extLst>
          </p:cNvPr>
          <p:cNvSpPr txBox="1"/>
          <p:nvPr/>
        </p:nvSpPr>
        <p:spPr>
          <a:xfrm>
            <a:off x="887824" y="3688080"/>
            <a:ext cx="1319682" cy="553998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Restaurant Density (Review count – size &amp; color)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246C63-076C-8AB7-FCBA-BACCC1F3A6DE}"/>
              </a:ext>
            </a:extLst>
          </p:cNvPr>
          <p:cNvSpPr txBox="1"/>
          <p:nvPr/>
        </p:nvSpPr>
        <p:spPr>
          <a:xfrm>
            <a:off x="8367594" y="6470931"/>
            <a:ext cx="1319682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Source - Wikipedia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3C409D-4FDB-BD36-4A0C-81A3403EF334}"/>
              </a:ext>
            </a:extLst>
          </p:cNvPr>
          <p:cNvSpPr txBox="1"/>
          <p:nvPr/>
        </p:nvSpPr>
        <p:spPr>
          <a:xfrm>
            <a:off x="10013477" y="961730"/>
            <a:ext cx="1319682" cy="563231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Majority of tourist spots are in the center of the city whereas the google maps laces data points (like Superstore, ATMs, Banks </a:t>
            </a:r>
            <a:r>
              <a:rPr lang="en-US" sz="1000" dirty="0" err="1"/>
              <a:t>etc</a:t>
            </a:r>
            <a:r>
              <a:rPr lang="en-US" sz="1000" dirty="0"/>
              <a:t>) data points are on the outskirts.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dirty="0"/>
              <a:t>Restaurants are majorly populated in the center of the city and so are the bike stations. 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dirty="0"/>
              <a:t>This is also one reason why the expensive category restaurants are in the central area and the cheaper ones on the outskirts.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dirty="0"/>
              <a:t>Therefore, Restaurant popularity can be predicted through the use of google maps POI data, just that they are inversely correlated.  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949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A786826-227B-AD25-B78B-8BFD071133D4}"/>
              </a:ext>
            </a:extLst>
          </p:cNvPr>
          <p:cNvSpPr txBox="1">
            <a:spLocks/>
          </p:cNvSpPr>
          <p:nvPr/>
        </p:nvSpPr>
        <p:spPr>
          <a:xfrm>
            <a:off x="81280" y="0"/>
            <a:ext cx="123718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Feature Selection</a:t>
            </a:r>
            <a:endParaRPr lang="en-US" sz="4000" cap="none" dirty="0">
              <a:latin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F65FE-1792-A21C-69CC-48C3D70E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8" y="1723167"/>
            <a:ext cx="5618530" cy="251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84A09-B990-257D-5A98-67E5A97CFC01}"/>
              </a:ext>
            </a:extLst>
          </p:cNvPr>
          <p:cNvSpPr txBox="1"/>
          <p:nvPr/>
        </p:nvSpPr>
        <p:spPr>
          <a:xfrm>
            <a:off x="211196" y="1323519"/>
            <a:ext cx="1804576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Class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588156-7C0E-92D7-807B-92676CE0DCAC}"/>
              </a:ext>
            </a:extLst>
          </p:cNvPr>
          <p:cNvSpPr/>
          <p:nvPr/>
        </p:nvSpPr>
        <p:spPr>
          <a:xfrm>
            <a:off x="190518" y="1569735"/>
            <a:ext cx="5753082" cy="266582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A9BF0D-3EAD-56D2-DC10-7514461A1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81" y="1380229"/>
            <a:ext cx="4775381" cy="34158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4DD578-50A0-647C-5365-5180BDB4C2F6}"/>
              </a:ext>
            </a:extLst>
          </p:cNvPr>
          <p:cNvSpPr txBox="1"/>
          <p:nvPr/>
        </p:nvSpPr>
        <p:spPr>
          <a:xfrm>
            <a:off x="6805781" y="1134008"/>
            <a:ext cx="1570896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Multi-collinearity check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DD5D7F-8B1D-BEB5-4069-6EED59403E51}"/>
              </a:ext>
            </a:extLst>
          </p:cNvPr>
          <p:cNvSpPr txBox="1"/>
          <p:nvPr/>
        </p:nvSpPr>
        <p:spPr>
          <a:xfrm>
            <a:off x="246548" y="4851727"/>
            <a:ext cx="2471099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Feature selection Process - 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3ABCB43-426B-8C36-9075-BA718A7CF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3847831"/>
              </p:ext>
            </p:extLst>
          </p:nvPr>
        </p:nvGraphicFramePr>
        <p:xfrm>
          <a:off x="211196" y="5096356"/>
          <a:ext cx="4466149" cy="979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837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995E86-7417-F117-D5A3-A61FA6E323D4}"/>
              </a:ext>
            </a:extLst>
          </p:cNvPr>
          <p:cNvSpPr txBox="1">
            <a:spLocks/>
          </p:cNvSpPr>
          <p:nvPr/>
        </p:nvSpPr>
        <p:spPr>
          <a:xfrm>
            <a:off x="81280" y="0"/>
            <a:ext cx="123718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 Selection</a:t>
            </a:r>
            <a:endParaRPr lang="en-US" sz="4000" cap="none" dirty="0">
              <a:latin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924BD-AD42-AE2D-BD5B-B7147987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44" y="5142731"/>
            <a:ext cx="2692137" cy="15045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3DCE87-9EAC-2D03-FDBA-7B312B532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76864"/>
              </p:ext>
            </p:extLst>
          </p:nvPr>
        </p:nvGraphicFramePr>
        <p:xfrm>
          <a:off x="671934" y="1871649"/>
          <a:ext cx="10848132" cy="189994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88851">
                  <a:extLst>
                    <a:ext uri="{9D8B030D-6E8A-4147-A177-3AD203B41FA5}">
                      <a16:colId xmlns:a16="http://schemas.microsoft.com/office/drawing/2014/main" val="2912226981"/>
                    </a:ext>
                  </a:extLst>
                </a:gridCol>
                <a:gridCol w="1673524">
                  <a:extLst>
                    <a:ext uri="{9D8B030D-6E8A-4147-A177-3AD203B41FA5}">
                      <a16:colId xmlns:a16="http://schemas.microsoft.com/office/drawing/2014/main" val="1015469420"/>
                    </a:ext>
                  </a:extLst>
                </a:gridCol>
                <a:gridCol w="1483744">
                  <a:extLst>
                    <a:ext uri="{9D8B030D-6E8A-4147-A177-3AD203B41FA5}">
                      <a16:colId xmlns:a16="http://schemas.microsoft.com/office/drawing/2014/main" val="3663103556"/>
                    </a:ext>
                  </a:extLst>
                </a:gridCol>
                <a:gridCol w="1647645">
                  <a:extLst>
                    <a:ext uri="{9D8B030D-6E8A-4147-A177-3AD203B41FA5}">
                      <a16:colId xmlns:a16="http://schemas.microsoft.com/office/drawing/2014/main" val="2896894831"/>
                    </a:ext>
                  </a:extLst>
                </a:gridCol>
                <a:gridCol w="1646346">
                  <a:extLst>
                    <a:ext uri="{9D8B030D-6E8A-4147-A177-3AD203B41FA5}">
                      <a16:colId xmlns:a16="http://schemas.microsoft.com/office/drawing/2014/main" val="3660300260"/>
                    </a:ext>
                  </a:extLst>
                </a:gridCol>
                <a:gridCol w="1808022">
                  <a:extLst>
                    <a:ext uri="{9D8B030D-6E8A-4147-A177-3AD203B41FA5}">
                      <a16:colId xmlns:a16="http://schemas.microsoft.com/office/drawing/2014/main" val="3315792997"/>
                    </a:ext>
                  </a:extLst>
                </a:gridCol>
              </a:tblGrid>
              <a:tr h="34848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Accuracy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Recall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Precision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 Recall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 Accuracy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818367"/>
                  </a:ext>
                </a:extLst>
              </a:tr>
              <a:tr h="601490">
                <a:tc>
                  <a:txBody>
                    <a:bodyPr/>
                    <a:lstStyle/>
                    <a:p>
                      <a:r>
                        <a:rPr lang="en-US" sz="1400" dirty="0"/>
                        <a:t>KNN (3 Neighbors)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34305"/>
                  </a:ext>
                </a:extLst>
              </a:tr>
              <a:tr h="601490">
                <a:tc>
                  <a:txBody>
                    <a:bodyPr/>
                    <a:lstStyle/>
                    <a:p>
                      <a:r>
                        <a:rPr lang="en-US" sz="1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311360"/>
                  </a:ext>
                </a:extLst>
              </a:tr>
              <a:tr h="348482">
                <a:tc>
                  <a:txBody>
                    <a:bodyPr/>
                    <a:lstStyle/>
                    <a:p>
                      <a:r>
                        <a:rPr lang="en-US" sz="1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329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93C233-5B83-A0C4-6030-ECA661415BF6}"/>
              </a:ext>
            </a:extLst>
          </p:cNvPr>
          <p:cNvSpPr txBox="1"/>
          <p:nvPr/>
        </p:nvSpPr>
        <p:spPr>
          <a:xfrm>
            <a:off x="1100563" y="4896510"/>
            <a:ext cx="555708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KNN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0A31E3-9035-7D55-F61C-998E7BC10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785" y="5142731"/>
            <a:ext cx="2806018" cy="1504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A0A073-8944-D111-D644-BEE63D0F68FD}"/>
              </a:ext>
            </a:extLst>
          </p:cNvPr>
          <p:cNvSpPr txBox="1"/>
          <p:nvPr/>
        </p:nvSpPr>
        <p:spPr>
          <a:xfrm>
            <a:off x="4706403" y="4896510"/>
            <a:ext cx="1780659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Logistic Regression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368E18-1E68-FC94-D82D-A42A444A7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280" y="5056306"/>
            <a:ext cx="2784617" cy="1677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366014-B870-D3D7-2825-6AB360404F13}"/>
              </a:ext>
            </a:extLst>
          </p:cNvPr>
          <p:cNvSpPr txBox="1"/>
          <p:nvPr/>
        </p:nvSpPr>
        <p:spPr>
          <a:xfrm>
            <a:off x="9243896" y="4896509"/>
            <a:ext cx="1780659" cy="246221"/>
          </a:xfrm>
          <a:prstGeom prst="rect">
            <a:avLst/>
          </a:prstGeom>
          <a:solidFill>
            <a:srgbClr val="ACCBF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43598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exandre III bridge in Pari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5021" y="2816058"/>
            <a:ext cx="139140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Q&amp;A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658CE5-32FF-A988-7EDE-E730BA349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04394" y="3511860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928B6C-F086-D4AC-D893-6CB892BE3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90725" y="3597584"/>
            <a:ext cx="705274" cy="705272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1F77E3-2021-8701-2BD0-BC5A1DF06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5786" y="3597584"/>
            <a:ext cx="705274" cy="705272"/>
          </a:xfrm>
          <a:prstGeom prst="ellipse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" id="{91065DBE-5BFE-48A8-88E3-00BE4E05E4F1}" vid="{764D0EE5-1C2F-4307-AB39-AA19F2A69737}"/>
    </a:ext>
  </a:extLst>
</a:theme>
</file>

<file path=ppt/theme/theme2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64B861-6024-48D7-A751-9C7ADB614CF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1299F1D-9457-4AA5-87D1-B9A9C19F301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99972D5-0616-492C-93CD-BB1ADFB677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{D9424AF2-1C8E-4508-A2A5-44D079866B94}tf16411248_win32</Template>
  <TotalTime>2972</TotalTime>
  <Words>555</Words>
  <Application>Microsoft Office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Avenir Next LT Pro Light</vt:lpstr>
      <vt:lpstr>Calibri</vt:lpstr>
      <vt:lpstr>Century Gothic</vt:lpstr>
      <vt:lpstr>Posterama</vt:lpstr>
      <vt:lpstr>Segoe UI Light</vt:lpstr>
      <vt:lpstr>Söhne</vt:lpstr>
      <vt:lpstr>Times New Roman</vt:lpstr>
      <vt:lpstr>Office Theme</vt:lpstr>
      <vt:lpstr>1_Office Theme</vt:lpstr>
      <vt:lpstr>Slide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Project – AIRBNB Data Set</dc:title>
  <dc:creator>Akshay Khanna</dc:creator>
  <cp:lastModifiedBy>Akshay Khanna</cp:lastModifiedBy>
  <cp:revision>171</cp:revision>
  <dcterms:created xsi:type="dcterms:W3CDTF">2024-01-06T19:25:53Z</dcterms:created>
  <dcterms:modified xsi:type="dcterms:W3CDTF">2024-01-12T22:51:18Z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